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6"/>
  </p:notesMasterIdLst>
  <p:sldIdLst>
    <p:sldId id="269" r:id="rId3"/>
    <p:sldId id="258" r:id="rId4"/>
    <p:sldId id="265" r:id="rId5"/>
    <p:sldId id="297" r:id="rId6"/>
    <p:sldId id="266" r:id="rId7"/>
    <p:sldId id="298" r:id="rId8"/>
    <p:sldId id="267" r:id="rId9"/>
    <p:sldId id="270" r:id="rId10"/>
    <p:sldId id="263" r:id="rId11"/>
    <p:sldId id="282" r:id="rId12"/>
    <p:sldId id="264" r:id="rId13"/>
    <p:sldId id="271" r:id="rId14"/>
    <p:sldId id="284" r:id="rId15"/>
    <p:sldId id="290" r:id="rId16"/>
    <p:sldId id="283" r:id="rId17"/>
    <p:sldId id="295" r:id="rId18"/>
    <p:sldId id="286" r:id="rId19"/>
    <p:sldId id="296" r:id="rId20"/>
    <p:sldId id="291" r:id="rId21"/>
    <p:sldId id="292" r:id="rId22"/>
    <p:sldId id="294" r:id="rId23"/>
    <p:sldId id="293" r:id="rId24"/>
    <p:sldId id="28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24" autoAdjust="0"/>
    <p:restoredTop sz="94660"/>
  </p:normalViewPr>
  <p:slideViewPr>
    <p:cSldViewPr snapToGrid="0">
      <p:cViewPr varScale="1">
        <p:scale>
          <a:sx n="91" d="100"/>
          <a:sy n="91" d="100"/>
        </p:scale>
        <p:origin x="21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B57A3-5844-4747-96F5-0D4257B43127}" type="datetimeFigureOut">
              <a:rPr lang="zh-CN" altLang="en-US" smtClean="0"/>
              <a:t>2024/12/12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73BAA-5CBD-46A1-82C1-707D1F2CC990}" type="slidenum">
              <a:rPr lang="zh-CN" altLang="en-US" smtClean="0"/>
              <a:t>‹#›</a:t>
            </a:fld>
            <a:endParaRPr lang="zh-CN" altLang="en-US"/>
          </a:p>
        </p:txBody>
      </p:sp>
    </p:spTree>
    <p:extLst>
      <p:ext uri="{BB962C8B-B14F-4D97-AF65-F5344CB8AC3E}">
        <p14:creationId xmlns:p14="http://schemas.microsoft.com/office/powerpoint/2010/main" val="50410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873BAA-5CBD-46A1-82C1-707D1F2CC990}" type="slidenum">
              <a:rPr lang="zh-CN" altLang="en-US" smtClean="0"/>
              <a:t>1</a:t>
            </a:fld>
            <a:endParaRPr lang="zh-CN" altLang="en-US"/>
          </a:p>
        </p:txBody>
      </p:sp>
    </p:spTree>
    <p:extLst>
      <p:ext uri="{BB962C8B-B14F-4D97-AF65-F5344CB8AC3E}">
        <p14:creationId xmlns:p14="http://schemas.microsoft.com/office/powerpoint/2010/main" val="470017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873BAA-5CBD-46A1-82C1-707D1F2CC990}" type="slidenum">
              <a:rPr lang="zh-CN" altLang="en-US" smtClean="0"/>
              <a:t>7</a:t>
            </a:fld>
            <a:endParaRPr lang="zh-CN" altLang="en-US"/>
          </a:p>
        </p:txBody>
      </p:sp>
    </p:spTree>
    <p:extLst>
      <p:ext uri="{BB962C8B-B14F-4D97-AF65-F5344CB8AC3E}">
        <p14:creationId xmlns:p14="http://schemas.microsoft.com/office/powerpoint/2010/main" val="382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873BAA-5CBD-46A1-82C1-707D1F2CC990}" type="slidenum">
              <a:rPr lang="zh-CN" altLang="en-US" smtClean="0"/>
              <a:t>13</a:t>
            </a:fld>
            <a:endParaRPr lang="zh-CN" altLang="en-US"/>
          </a:p>
        </p:txBody>
      </p:sp>
    </p:spTree>
    <p:extLst>
      <p:ext uri="{BB962C8B-B14F-4D97-AF65-F5344CB8AC3E}">
        <p14:creationId xmlns:p14="http://schemas.microsoft.com/office/powerpoint/2010/main" val="2697601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873BAA-5CBD-46A1-82C1-707D1F2CC990}" type="slidenum">
              <a:rPr lang="zh-CN" altLang="en-US" smtClean="0"/>
              <a:t>21</a:t>
            </a:fld>
            <a:endParaRPr lang="zh-CN" altLang="en-US"/>
          </a:p>
        </p:txBody>
      </p:sp>
    </p:spTree>
    <p:extLst>
      <p:ext uri="{BB962C8B-B14F-4D97-AF65-F5344CB8AC3E}">
        <p14:creationId xmlns:p14="http://schemas.microsoft.com/office/powerpoint/2010/main" val="520862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EB983-6D91-BBCD-3F4F-B6BE740D36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A0C59F-35E1-3C98-EA71-0AA92D2EEC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C65D11-4C74-3B19-0EC9-76C14417D63D}"/>
              </a:ext>
            </a:extLst>
          </p:cNvPr>
          <p:cNvSpPr>
            <a:spLocks noGrp="1"/>
          </p:cNvSpPr>
          <p:nvPr>
            <p:ph type="dt" sz="half" idx="10"/>
          </p:nvPr>
        </p:nvSpPr>
        <p:spPr/>
        <p:txBody>
          <a:bodyPr/>
          <a:lstStyle/>
          <a:p>
            <a:fld id="{D3EC3D8B-CDF9-46EE-A0D7-3B4766F83441}" type="datetimeFigureOut">
              <a:rPr lang="zh-CN" altLang="en-US" smtClean="0"/>
              <a:t>2024/12/12</a:t>
            </a:fld>
            <a:endParaRPr lang="zh-CN" altLang="en-US"/>
          </a:p>
        </p:txBody>
      </p:sp>
      <p:sp>
        <p:nvSpPr>
          <p:cNvPr id="5" name="页脚占位符 4">
            <a:extLst>
              <a:ext uri="{FF2B5EF4-FFF2-40B4-BE49-F238E27FC236}">
                <a16:creationId xmlns:a16="http://schemas.microsoft.com/office/drawing/2014/main" id="{14E95BE9-B4EF-78C1-F72F-6C987BC559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E00A0B-4A51-8DF7-374D-2DEAAD13995F}"/>
              </a:ext>
            </a:extLst>
          </p:cNvPr>
          <p:cNvSpPr>
            <a:spLocks noGrp="1"/>
          </p:cNvSpPr>
          <p:nvPr>
            <p:ph type="sldNum" sz="quarter" idx="12"/>
          </p:nvPr>
        </p:nvSpPr>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181993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8656C-0A49-F6BA-C70E-BA5C164BEFD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EDA8044-BF13-A807-30B9-818FB16A90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AE16CE-379A-4F37-4803-A31609A39D70}"/>
              </a:ext>
            </a:extLst>
          </p:cNvPr>
          <p:cNvSpPr>
            <a:spLocks noGrp="1"/>
          </p:cNvSpPr>
          <p:nvPr>
            <p:ph type="dt" sz="half" idx="10"/>
          </p:nvPr>
        </p:nvSpPr>
        <p:spPr/>
        <p:txBody>
          <a:bodyPr/>
          <a:lstStyle/>
          <a:p>
            <a:fld id="{D3EC3D8B-CDF9-46EE-A0D7-3B4766F83441}" type="datetimeFigureOut">
              <a:rPr lang="zh-CN" altLang="en-US" smtClean="0"/>
              <a:t>2024/12/12</a:t>
            </a:fld>
            <a:endParaRPr lang="zh-CN" altLang="en-US"/>
          </a:p>
        </p:txBody>
      </p:sp>
      <p:sp>
        <p:nvSpPr>
          <p:cNvPr id="5" name="页脚占位符 4">
            <a:extLst>
              <a:ext uri="{FF2B5EF4-FFF2-40B4-BE49-F238E27FC236}">
                <a16:creationId xmlns:a16="http://schemas.microsoft.com/office/drawing/2014/main" id="{3675E265-82AD-347E-3262-7AA562E7E6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81133B-8099-7451-B37B-6FFE1C91DFFE}"/>
              </a:ext>
            </a:extLst>
          </p:cNvPr>
          <p:cNvSpPr>
            <a:spLocks noGrp="1"/>
          </p:cNvSpPr>
          <p:nvPr>
            <p:ph type="sldNum" sz="quarter" idx="12"/>
          </p:nvPr>
        </p:nvSpPr>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3619031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49871E-CA88-CDE8-549B-B6D36F2C598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61E778-07B5-97CC-2A80-1C20CE4DA75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562C8D-DB7F-B362-2352-C9EC53CF1DD3}"/>
              </a:ext>
            </a:extLst>
          </p:cNvPr>
          <p:cNvSpPr>
            <a:spLocks noGrp="1"/>
          </p:cNvSpPr>
          <p:nvPr>
            <p:ph type="dt" sz="half" idx="10"/>
          </p:nvPr>
        </p:nvSpPr>
        <p:spPr/>
        <p:txBody>
          <a:bodyPr/>
          <a:lstStyle/>
          <a:p>
            <a:fld id="{D3EC3D8B-CDF9-46EE-A0D7-3B4766F83441}" type="datetimeFigureOut">
              <a:rPr lang="zh-CN" altLang="en-US" smtClean="0"/>
              <a:t>2024/12/12</a:t>
            </a:fld>
            <a:endParaRPr lang="zh-CN" altLang="en-US"/>
          </a:p>
        </p:txBody>
      </p:sp>
      <p:sp>
        <p:nvSpPr>
          <p:cNvPr id="5" name="页脚占位符 4">
            <a:extLst>
              <a:ext uri="{FF2B5EF4-FFF2-40B4-BE49-F238E27FC236}">
                <a16:creationId xmlns:a16="http://schemas.microsoft.com/office/drawing/2014/main" id="{5138EA99-0F42-4830-C25B-C73E25C5DC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F3A953-41AB-EEF6-C25A-FC2B4407FECE}"/>
              </a:ext>
            </a:extLst>
          </p:cNvPr>
          <p:cNvSpPr>
            <a:spLocks noGrp="1"/>
          </p:cNvSpPr>
          <p:nvPr>
            <p:ph type="sldNum" sz="quarter" idx="12"/>
          </p:nvPr>
        </p:nvSpPr>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1518851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grpSp>
        <p:nvGrpSpPr>
          <p:cNvPr id="4" name="OfficePLUSCoverBackgroundShape">
            <a:extLst>
              <a:ext uri="{FF2B5EF4-FFF2-40B4-BE49-F238E27FC236}">
                <a16:creationId xmlns:a16="http://schemas.microsoft.com/office/drawing/2014/main" id="{38561A31-49DA-228B-0996-AAF22F6416E0}"/>
              </a:ext>
            </a:extLst>
          </p:cNvPr>
          <p:cNvGrpSpPr/>
          <p:nvPr/>
        </p:nvGrpSpPr>
        <p:grpSpPr>
          <a:xfrm>
            <a:off x="0" y="0"/>
            <a:ext cx="12192001" cy="6858000"/>
            <a:chOff x="0" y="0"/>
            <a:chExt cx="12192001" cy="6858000"/>
          </a:xfrm>
        </p:grpSpPr>
        <p:grpSp>
          <p:nvGrpSpPr>
            <p:cNvPr id="6" name="Group 5">
              <a:extLst>
                <a:ext uri="{FF2B5EF4-FFF2-40B4-BE49-F238E27FC236}">
                  <a16:creationId xmlns:a16="http://schemas.microsoft.com/office/drawing/2014/main" id="{9BF2C9AD-23AC-4C73-BE82-7DA191BF5E1C}"/>
                </a:ext>
              </a:extLst>
            </p:cNvPr>
            <p:cNvGrpSpPr/>
            <p:nvPr/>
          </p:nvGrpSpPr>
          <p:grpSpPr>
            <a:xfrm>
              <a:off x="0" y="0"/>
              <a:ext cx="12192001" cy="6858000"/>
              <a:chOff x="0" y="0"/>
              <a:chExt cx="12192001" cy="6858000"/>
            </a:xfrm>
          </p:grpSpPr>
          <p:pic>
            <p:nvPicPr>
              <p:cNvPr id="9" name="Picture 8">
                <a:extLst>
                  <a:ext uri="{FF2B5EF4-FFF2-40B4-BE49-F238E27FC236}">
                    <a16:creationId xmlns:a16="http://schemas.microsoft.com/office/drawing/2014/main" id="{244AFFE1-85B4-441B-AB1A-EE79772FC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pic>
            <p:nvPicPr>
              <p:cNvPr id="10" name="Picture 9">
                <a:extLst>
                  <a:ext uri="{FF2B5EF4-FFF2-40B4-BE49-F238E27FC236}">
                    <a16:creationId xmlns:a16="http://schemas.microsoft.com/office/drawing/2014/main" id="{57A1D580-07E8-43CB-9DE3-8622E04B823C}"/>
                  </a:ext>
                </a:extLst>
              </p:cNvPr>
              <p:cNvPicPr>
                <a:picLocks noChangeAspect="1"/>
              </p:cNvPicPr>
              <p:nvPr/>
            </p:nvPicPr>
            <p:blipFill rotWithShape="1">
              <a:blip r:embed="rId2">
                <a:extLst>
                  <a:ext uri="{28A0092B-C50C-407E-A947-70E740481C1C}">
                    <a14:useLocalDpi xmlns:a14="http://schemas.microsoft.com/office/drawing/2010/main" val="0"/>
                  </a:ext>
                </a:extLst>
              </a:blip>
              <a:srcRect l="-243" t="-2704" r="-635" b="-475"/>
              <a:stretch/>
            </p:blipFill>
            <p:spPr>
              <a:xfrm>
                <a:off x="1563350" y="78451"/>
                <a:ext cx="9448534" cy="6312922"/>
              </a:xfrm>
              <a:prstGeom prst="rect">
                <a:avLst/>
              </a:prstGeom>
              <a:effectLst>
                <a:softEdge rad="317500"/>
              </a:effectLst>
            </p:spPr>
          </p:pic>
        </p:grpSp>
        <p:sp>
          <p:nvSpPr>
            <p:cNvPr id="11" name="TextBox 10">
              <a:extLst>
                <a:ext uri="{FF2B5EF4-FFF2-40B4-BE49-F238E27FC236}">
                  <a16:creationId xmlns:a16="http://schemas.microsoft.com/office/drawing/2014/main" id="{1CAE9848-CD28-4DC7-8F84-CEFFD24FFEB9}"/>
                </a:ext>
              </a:extLst>
            </p:cNvPr>
            <p:cNvSpPr txBox="1"/>
            <p:nvPr/>
          </p:nvSpPr>
          <p:spPr>
            <a:xfrm>
              <a:off x="660400" y="539051"/>
              <a:ext cx="1152880" cy="276999"/>
            </a:xfrm>
            <a:prstGeom prst="rect">
              <a:avLst/>
            </a:prstGeom>
            <a:noFill/>
          </p:spPr>
          <p:txBody>
            <a:bodyPr wrap="none" rtlCol="0">
              <a:spAutoFit/>
            </a:bodyPr>
            <a:lstStyle/>
            <a:p>
              <a:r>
                <a:rPr lang="en-US" altLang="zh-CN" sz="1200" b="1" dirty="0">
                  <a:solidFill>
                    <a:schemeClr val="tx1">
                      <a:lumMod val="85000"/>
                      <a:lumOff val="15000"/>
                    </a:schemeClr>
                  </a:solidFill>
                </a:rPr>
                <a:t>LOGO HERE</a:t>
              </a:r>
              <a:endParaRPr lang="zh-CN" altLang="en-US" sz="1200" b="1" dirty="0">
                <a:solidFill>
                  <a:schemeClr val="tx1">
                    <a:lumMod val="85000"/>
                    <a:lumOff val="15000"/>
                  </a:schemeClr>
                </a:solidFill>
              </a:endParaRPr>
            </a:p>
          </p:txBody>
        </p:sp>
        <p:cxnSp>
          <p:nvCxnSpPr>
            <p:cNvPr id="12" name="Straight Connector 11">
              <a:extLst>
                <a:ext uri="{FF2B5EF4-FFF2-40B4-BE49-F238E27FC236}">
                  <a16:creationId xmlns:a16="http://schemas.microsoft.com/office/drawing/2014/main" id="{194C8DDB-ED1C-4DCB-AC40-E0EAE857B0F0}"/>
                </a:ext>
              </a:extLst>
            </p:cNvPr>
            <p:cNvCxnSpPr>
              <a:cxnSpLocks/>
            </p:cNvCxnSpPr>
            <p:nvPr/>
          </p:nvCxnSpPr>
          <p:spPr>
            <a:xfrm rot="5400000">
              <a:off x="11449050" y="677550"/>
              <a:ext cx="139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952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BF2C9AD-23AC-4C73-BE82-7DA191BF5E1C}"/>
              </a:ext>
            </a:extLst>
          </p:cNvPr>
          <p:cNvGrpSpPr/>
          <p:nvPr/>
        </p:nvGrpSpPr>
        <p:grpSpPr>
          <a:xfrm>
            <a:off x="0" y="0"/>
            <a:ext cx="12192001" cy="6858000"/>
            <a:chOff x="0" y="0"/>
            <a:chExt cx="12192001" cy="6858000"/>
          </a:xfrm>
        </p:grpSpPr>
        <p:pic>
          <p:nvPicPr>
            <p:cNvPr id="9" name="Picture 8">
              <a:extLst>
                <a:ext uri="{FF2B5EF4-FFF2-40B4-BE49-F238E27FC236}">
                  <a16:creationId xmlns:a16="http://schemas.microsoft.com/office/drawing/2014/main" id="{244AFFE1-85B4-441B-AB1A-EE79772FC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pic>
          <p:nvPicPr>
            <p:cNvPr id="10" name="Picture 9">
              <a:extLst>
                <a:ext uri="{FF2B5EF4-FFF2-40B4-BE49-F238E27FC236}">
                  <a16:creationId xmlns:a16="http://schemas.microsoft.com/office/drawing/2014/main" id="{57A1D580-07E8-43CB-9DE3-8622E04B823C}"/>
                </a:ext>
              </a:extLst>
            </p:cNvPr>
            <p:cNvPicPr>
              <a:picLocks noChangeAspect="1"/>
            </p:cNvPicPr>
            <p:nvPr/>
          </p:nvPicPr>
          <p:blipFill rotWithShape="1">
            <a:blip r:embed="rId2">
              <a:extLst>
                <a:ext uri="{28A0092B-C50C-407E-A947-70E740481C1C}">
                  <a14:useLocalDpi xmlns:a14="http://schemas.microsoft.com/office/drawing/2010/main" val="0"/>
                </a:ext>
              </a:extLst>
            </a:blip>
            <a:srcRect l="-243" t="-2704" r="-635" b="-475"/>
            <a:stretch/>
          </p:blipFill>
          <p:spPr>
            <a:xfrm>
              <a:off x="1563350" y="78451"/>
              <a:ext cx="9448534" cy="6312922"/>
            </a:xfrm>
            <a:prstGeom prst="rect">
              <a:avLst/>
            </a:prstGeom>
            <a:effectLst>
              <a:softEdge rad="317500"/>
            </a:effectLst>
          </p:spPr>
        </p:pic>
      </p:grpSp>
      <p:sp>
        <p:nvSpPr>
          <p:cNvPr id="7" name="Text Placeholder 6">
            <a:extLst>
              <a:ext uri="{FF2B5EF4-FFF2-40B4-BE49-F238E27FC236}">
                <a16:creationId xmlns:a16="http://schemas.microsoft.com/office/drawing/2014/main" id="{8BAACAFB-E078-41E5-BE32-2CCD597E1D45}"/>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defTabSz="914400" rtl="0" eaLnBrk="1" latinLnBrk="0" hangingPunct="1">
              <a:buNone/>
              <a:defRPr lang="en-US" altLang="zh-CN" sz="900" kern="1200" dirty="0">
                <a:solidFill>
                  <a:schemeClr val="tx1">
                    <a:lumMod val="85000"/>
                    <a:lumOff val="15000"/>
                  </a:schemeClr>
                </a:solidFill>
                <a:latin typeface="+mn-lt"/>
                <a:ea typeface="+mn-ea"/>
                <a:cs typeface="+mn-cs"/>
              </a:defRPr>
            </a:lvl1pPr>
          </a:lstStyle>
          <a:p>
            <a:pPr marL="228578" lvl="0" indent="-228578" algn="r">
              <a:spcBef>
                <a:spcPct val="0"/>
              </a:spcBef>
            </a:pPr>
            <a:r>
              <a:rPr lang="en-US" altLang="zh-CN" dirty="0"/>
              <a:t>Speaker name and title</a:t>
            </a:r>
          </a:p>
        </p:txBody>
      </p:sp>
      <p:sp>
        <p:nvSpPr>
          <p:cNvPr id="8" name="Text Placeholder 7">
            <a:extLst>
              <a:ext uri="{FF2B5EF4-FFF2-40B4-BE49-F238E27FC236}">
                <a16:creationId xmlns:a16="http://schemas.microsoft.com/office/drawing/2014/main" id="{B593D43E-1697-4C76-BF37-C96E16B13488}"/>
              </a:ext>
            </a:extLst>
          </p:cNvPr>
          <p:cNvSpPr>
            <a:spLocks noGrp="1"/>
          </p:cNvSpPr>
          <p:nvPr>
            <p:ph type="body" sz="quarter" idx="11" hasCustomPrompt="1"/>
          </p:nvPr>
        </p:nvSpPr>
        <p:spPr>
          <a:xfrm>
            <a:off x="673100" y="6109859"/>
            <a:ext cx="3651251" cy="180659"/>
          </a:xfrm>
        </p:spPr>
        <p:txBody>
          <a:bodyPr vert="horz" wrap="none" lIns="91440" tIns="45720" rIns="91440" bIns="45720" rtlCol="0" anchor="ctr">
            <a:noAutofit/>
          </a:bodyPr>
          <a:lstStyle>
            <a:lvl1pPr marL="0" indent="0" algn="l" defTabSz="914400" rtl="0" eaLnBrk="1" latinLnBrk="0" hangingPunct="1">
              <a:buNone/>
              <a:defRPr lang="en-US" altLang="zh-CN" sz="900" kern="1200" dirty="0">
                <a:solidFill>
                  <a:schemeClr val="tx1">
                    <a:lumMod val="85000"/>
                    <a:lumOff val="15000"/>
                  </a:schemeClr>
                </a:solidFill>
                <a:latin typeface="+mn-lt"/>
                <a:ea typeface="+mn-ea"/>
                <a:cs typeface="+mn-cs"/>
              </a:defRPr>
            </a:lvl1pPr>
          </a:lstStyle>
          <a:p>
            <a:pPr marL="0" indent="0"/>
            <a:r>
              <a:rPr lang="en-US" altLang="zh-CN" dirty="0"/>
              <a:t>OfficePLUS</a:t>
            </a:r>
          </a:p>
        </p:txBody>
      </p:sp>
      <p:sp>
        <p:nvSpPr>
          <p:cNvPr id="2" name="Title 1">
            <a:extLst>
              <a:ext uri="{FF2B5EF4-FFF2-40B4-BE49-F238E27FC236}">
                <a16:creationId xmlns:a16="http://schemas.microsoft.com/office/drawing/2014/main" id="{53FD368F-863D-4527-8F6D-CEC87B7E23EE}"/>
              </a:ext>
            </a:extLst>
          </p:cNvPr>
          <p:cNvSpPr>
            <a:spLocks noGrp="1"/>
          </p:cNvSpPr>
          <p:nvPr>
            <p:ph type="ctrTitle" hasCustomPrompt="1"/>
          </p:nvPr>
        </p:nvSpPr>
        <p:spPr>
          <a:xfrm>
            <a:off x="660402" y="3342028"/>
            <a:ext cx="3543954" cy="830997"/>
          </a:xfrm>
        </p:spPr>
        <p:txBody>
          <a:bodyPr wrap="square" anchor="b">
            <a:spAutoFit/>
          </a:bodyPr>
          <a:lstStyle>
            <a:lvl1pPr marL="0" algn="l" defTabSz="914354" rtl="0" eaLnBrk="1" latinLnBrk="0" hangingPunct="1">
              <a:lnSpc>
                <a:spcPct val="100000"/>
              </a:lnSpc>
              <a:spcBef>
                <a:spcPct val="0"/>
              </a:spcBef>
              <a:buNone/>
              <a:defRPr lang="zh-CN" altLang="en-US" sz="2400" b="1" kern="1200" spc="0" dirty="0">
                <a:solidFill>
                  <a:schemeClr val="tx1"/>
                </a:solidFill>
                <a:latin typeface="+mj-lt"/>
                <a:ea typeface="+mj-ea"/>
                <a:cs typeface="+mj-cs"/>
              </a:defRPr>
            </a:lvl1pPr>
          </a:lstStyle>
          <a:p>
            <a:r>
              <a:rPr lang="en-US" altLang="zh-CN" dirty="0"/>
              <a:t>Click to edit Master title style </a:t>
            </a:r>
            <a:endParaRPr lang="zh-CN" altLang="en-US" dirty="0"/>
          </a:p>
        </p:txBody>
      </p:sp>
      <p:sp>
        <p:nvSpPr>
          <p:cNvPr id="3" name="Subtitle 2">
            <a:extLst>
              <a:ext uri="{FF2B5EF4-FFF2-40B4-BE49-F238E27FC236}">
                <a16:creationId xmlns:a16="http://schemas.microsoft.com/office/drawing/2014/main" id="{CA8FF249-69FA-478C-853F-D62CA2935D87}"/>
              </a:ext>
            </a:extLst>
          </p:cNvPr>
          <p:cNvSpPr>
            <a:spLocks noGrp="1"/>
          </p:cNvSpPr>
          <p:nvPr>
            <p:ph type="subTitle" idx="1" hasCustomPrompt="1"/>
          </p:nvPr>
        </p:nvSpPr>
        <p:spPr>
          <a:xfrm>
            <a:off x="9247694" y="3163498"/>
            <a:ext cx="2516051" cy="1625318"/>
          </a:xfrm>
        </p:spPr>
        <p:txBody>
          <a:bodyPr wrap="square">
            <a:noAutofit/>
          </a:bodyPr>
          <a:lstStyle>
            <a:lvl1pPr marL="0" indent="0" algn="r" defTabSz="914354" rtl="0" eaLnBrk="1" latinLnBrk="0" hangingPunct="1">
              <a:lnSpc>
                <a:spcPct val="150000"/>
              </a:lnSpc>
              <a:spcBef>
                <a:spcPts val="0"/>
              </a:spcBef>
              <a:buFont typeface="Arial" panose="020B0604020202020204" pitchFamily="34" charset="0"/>
              <a:buNone/>
              <a:defRPr lang="en-US" altLang="zh-CN" sz="800" kern="1200" dirty="0">
                <a:solidFill>
                  <a:schemeClr val="tx1">
                    <a:alpha val="35000"/>
                  </a:schemeClr>
                </a:solidFill>
                <a:latin typeface="+mn-lt"/>
                <a:ea typeface="+mn-ea"/>
                <a:cs typeface="+mn-cs"/>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sp>
        <p:nvSpPr>
          <p:cNvPr id="11" name="TextBox 10">
            <a:extLst>
              <a:ext uri="{FF2B5EF4-FFF2-40B4-BE49-F238E27FC236}">
                <a16:creationId xmlns:a16="http://schemas.microsoft.com/office/drawing/2014/main" id="{1CAE9848-CD28-4DC7-8F84-CEFFD24FFEB9}"/>
              </a:ext>
            </a:extLst>
          </p:cNvPr>
          <p:cNvSpPr txBox="1"/>
          <p:nvPr/>
        </p:nvSpPr>
        <p:spPr>
          <a:xfrm>
            <a:off x="660400" y="539051"/>
            <a:ext cx="1152880" cy="276999"/>
          </a:xfrm>
          <a:prstGeom prst="rect">
            <a:avLst/>
          </a:prstGeom>
          <a:noFill/>
        </p:spPr>
        <p:txBody>
          <a:bodyPr wrap="none" rtlCol="0">
            <a:spAutoFit/>
          </a:bodyPr>
          <a:lstStyle/>
          <a:p>
            <a:r>
              <a:rPr lang="en-US" altLang="zh-CN" sz="1200" b="1" dirty="0">
                <a:solidFill>
                  <a:schemeClr val="tx1">
                    <a:lumMod val="85000"/>
                    <a:lumOff val="15000"/>
                  </a:schemeClr>
                </a:solidFill>
              </a:rPr>
              <a:t>LOGO HERE</a:t>
            </a:r>
            <a:endParaRPr lang="zh-CN" altLang="en-US" sz="1200" b="1" dirty="0">
              <a:solidFill>
                <a:schemeClr val="tx1">
                  <a:lumMod val="85000"/>
                  <a:lumOff val="15000"/>
                </a:schemeClr>
              </a:solidFill>
            </a:endParaRPr>
          </a:p>
        </p:txBody>
      </p:sp>
      <p:cxnSp>
        <p:nvCxnSpPr>
          <p:cNvPr id="12" name="Straight Connector 11">
            <a:extLst>
              <a:ext uri="{FF2B5EF4-FFF2-40B4-BE49-F238E27FC236}">
                <a16:creationId xmlns:a16="http://schemas.microsoft.com/office/drawing/2014/main" id="{194C8DDB-ED1C-4DCB-AC40-E0EAE857B0F0}"/>
              </a:ext>
            </a:extLst>
          </p:cNvPr>
          <p:cNvCxnSpPr>
            <a:cxnSpLocks/>
          </p:cNvCxnSpPr>
          <p:nvPr/>
        </p:nvCxnSpPr>
        <p:spPr>
          <a:xfrm rot="5400000">
            <a:off x="11449050" y="677550"/>
            <a:ext cx="139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25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A231E4-0F61-497A-B723-CA15305EA3A1}"/>
              </a:ext>
            </a:extLst>
          </p:cNvPr>
          <p:cNvPicPr>
            <a:picLocks noChangeAspect="1"/>
          </p:cNvPicPr>
          <p:nvPr/>
        </p:nvPicPr>
        <p:blipFill rotWithShape="1">
          <a:blip r:embed="rId2">
            <a:extLst>
              <a:ext uri="{28A0092B-C50C-407E-A947-70E740481C1C}">
                <a14:useLocalDpi xmlns:a14="http://schemas.microsoft.com/office/drawing/2010/main" val="0"/>
              </a:ext>
            </a:extLst>
          </a:blip>
          <a:srcRect l="4693" t="6506" r="33870" b="36088"/>
          <a:stretch/>
        </p:blipFill>
        <p:spPr>
          <a:xfrm flipH="1">
            <a:off x="-2" y="1"/>
            <a:ext cx="12192001" cy="6858000"/>
          </a:xfrm>
          <a:prstGeom prst="rect">
            <a:avLst/>
          </a:prstGeom>
        </p:spPr>
      </p:pic>
      <p:sp>
        <p:nvSpPr>
          <p:cNvPr id="2" name="Title 1">
            <a:extLst>
              <a:ext uri="{FF2B5EF4-FFF2-40B4-BE49-F238E27FC236}">
                <a16:creationId xmlns:a16="http://schemas.microsoft.com/office/drawing/2014/main" id="{B6B40EAC-1236-4C2C-A5B0-5B2D469D0AD7}"/>
              </a:ext>
            </a:extLst>
          </p:cNvPr>
          <p:cNvSpPr>
            <a:spLocks noGrp="1"/>
          </p:cNvSpPr>
          <p:nvPr>
            <p:ph type="title" hasCustomPrompt="1"/>
          </p:nvPr>
        </p:nvSpPr>
        <p:spPr>
          <a:xfrm>
            <a:off x="8107272" y="3162915"/>
            <a:ext cx="4084726" cy="1133475"/>
          </a:xfrm>
        </p:spPr>
        <p:txBody>
          <a:bodyPr anchor="b">
            <a:normAutofit/>
          </a:bodyPr>
          <a:lstStyle>
            <a:lvl1pPr marL="0" algn="l" defTabSz="914354" rtl="0" eaLnBrk="1" latinLnBrk="0" hangingPunct="1">
              <a:lnSpc>
                <a:spcPct val="100000"/>
              </a:lnSpc>
              <a:spcBef>
                <a:spcPct val="0"/>
              </a:spcBef>
              <a:buNone/>
              <a:defRPr lang="zh-CN" altLang="en-US" sz="2400" b="1" kern="1200" spc="0" dirty="0">
                <a:solidFill>
                  <a:schemeClr val="tx1"/>
                </a:solidFill>
                <a:latin typeface="+mj-lt"/>
                <a:ea typeface="+mj-ea"/>
                <a:cs typeface="+mj-cs"/>
              </a:defRPr>
            </a:lvl1p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8107272" y="4323375"/>
            <a:ext cx="4084726" cy="965763"/>
          </a:xfrm>
        </p:spPr>
        <p:txBody>
          <a:bodyPr>
            <a:normAutofit/>
          </a:bodyPr>
          <a:lstStyle>
            <a:lvl1pPr marL="0" indent="0" algn="l" defTabSz="914354" rtl="0" eaLnBrk="1" latinLnBrk="0" hangingPunct="1">
              <a:lnSpc>
                <a:spcPct val="150000"/>
              </a:lnSpc>
              <a:spcBef>
                <a:spcPts val="0"/>
              </a:spcBef>
              <a:buFont typeface="Arial" panose="020B0604020202020204" pitchFamily="34" charset="0"/>
              <a:buNone/>
              <a:defRPr lang="en-US" altLang="zh-CN" sz="800" kern="1200" dirty="0">
                <a:solidFill>
                  <a:schemeClr val="tx1">
                    <a:alpha val="35000"/>
                  </a:schemeClr>
                </a:solidFill>
                <a:latin typeface="+mn-lt"/>
                <a:ea typeface="+mn-ea"/>
                <a:cs typeface="+mn-cs"/>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Click to edit Master title style</a:t>
            </a:r>
          </a:p>
        </p:txBody>
      </p:sp>
      <p:cxnSp>
        <p:nvCxnSpPr>
          <p:cNvPr id="8" name="Straight Connector 7">
            <a:extLst>
              <a:ext uri="{FF2B5EF4-FFF2-40B4-BE49-F238E27FC236}">
                <a16:creationId xmlns:a16="http://schemas.microsoft.com/office/drawing/2014/main" id="{C52AC36C-50DB-472F-B958-7145E26A9C76}"/>
              </a:ext>
            </a:extLst>
          </p:cNvPr>
          <p:cNvCxnSpPr>
            <a:cxnSpLocks/>
          </p:cNvCxnSpPr>
          <p:nvPr/>
        </p:nvCxnSpPr>
        <p:spPr>
          <a:xfrm rot="5400000">
            <a:off x="11449050" y="677550"/>
            <a:ext cx="139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3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5B30-EAE6-475D-9E77-B9C4E87F9C88}"/>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Date Placeholder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4"/>
            <a:ext cx="1388536" cy="206381"/>
          </a:xfrm>
          <a:prstGeom prst="rect">
            <a:avLst/>
          </a:prstGeom>
        </p:spPr>
        <p:txBody>
          <a:bodyPr/>
          <a:lstStyle/>
          <a:p>
            <a:fld id="{D3EC3D8B-CDF9-46EE-A0D7-3B4766F83441}" type="datetimeFigureOut">
              <a:rPr lang="zh-CN" altLang="en-US" smtClean="0"/>
              <a:t>2024/12/12</a:t>
            </a:fld>
            <a:endParaRPr lang="zh-CN" altLang="en-US"/>
          </a:p>
        </p:txBody>
      </p:sp>
      <p:sp>
        <p:nvSpPr>
          <p:cNvPr id="7" name="Footer Placeholder 6">
            <a:extLst>
              <a:ext uri="{FF2B5EF4-FFF2-40B4-BE49-F238E27FC236}">
                <a16:creationId xmlns:a16="http://schemas.microsoft.com/office/drawing/2014/main" id="{CAC1F83E-F48A-4A82-AEA9-9C5660FBDC25}"/>
              </a:ext>
            </a:extLst>
          </p:cNvPr>
          <p:cNvSpPr>
            <a:spLocks noGrp="1"/>
          </p:cNvSpPr>
          <p:nvPr>
            <p:ph type="ftr" sz="quarter" idx="11"/>
          </p:nvPr>
        </p:nvSpPr>
        <p:spPr>
          <a:xfrm>
            <a:off x="660402" y="6235704"/>
            <a:ext cx="4140201" cy="206381"/>
          </a:xfrm>
          <a:prstGeom prst="rect">
            <a:avLst/>
          </a:prstGeom>
        </p:spPr>
        <p:txBody>
          <a:bodyPr/>
          <a:lstStyle/>
          <a:p>
            <a:endParaRPr lang="zh-CN" altLang="en-US"/>
          </a:p>
        </p:txBody>
      </p:sp>
      <p:sp>
        <p:nvSpPr>
          <p:cNvPr id="8" name="Slide Number Placeholder 7">
            <a:extLst>
              <a:ext uri="{FF2B5EF4-FFF2-40B4-BE49-F238E27FC236}">
                <a16:creationId xmlns:a16="http://schemas.microsoft.com/office/drawing/2014/main" id="{1D47482C-BA78-45A4-AAF3-F9A7E84F9DAF}"/>
              </a:ext>
            </a:extLst>
          </p:cNvPr>
          <p:cNvSpPr>
            <a:spLocks noGrp="1"/>
          </p:cNvSpPr>
          <p:nvPr>
            <p:ph type="sldNum" sz="quarter" idx="12"/>
          </p:nvPr>
        </p:nvSpPr>
        <p:spPr>
          <a:xfrm>
            <a:off x="8971305" y="6235704"/>
            <a:ext cx="2547595" cy="206381"/>
          </a:xfrm>
          <a:prstGeom prst="rect">
            <a:avLst/>
          </a:prstGeom>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1775651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C0DFFD-B56D-481B-B29D-4A22EBD4C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235394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末尾幻灯片">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90E0A05-916A-4B3D-B907-7133AAA1806E}"/>
              </a:ext>
            </a:extLst>
          </p:cNvPr>
          <p:cNvGrpSpPr/>
          <p:nvPr/>
        </p:nvGrpSpPr>
        <p:grpSpPr>
          <a:xfrm>
            <a:off x="0" y="0"/>
            <a:ext cx="12192001" cy="6858000"/>
            <a:chOff x="0" y="0"/>
            <a:chExt cx="12192001" cy="6858000"/>
          </a:xfrm>
        </p:grpSpPr>
        <p:pic>
          <p:nvPicPr>
            <p:cNvPr id="9" name="Picture 8">
              <a:extLst>
                <a:ext uri="{FF2B5EF4-FFF2-40B4-BE49-F238E27FC236}">
                  <a16:creationId xmlns:a16="http://schemas.microsoft.com/office/drawing/2014/main" id="{36BEF627-1A47-446E-B022-86B1E5A04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pic>
          <p:nvPicPr>
            <p:cNvPr id="10" name="Picture 9">
              <a:extLst>
                <a:ext uri="{FF2B5EF4-FFF2-40B4-BE49-F238E27FC236}">
                  <a16:creationId xmlns:a16="http://schemas.microsoft.com/office/drawing/2014/main" id="{3C1BB558-F894-4A07-81EA-0F123CBE793A}"/>
                </a:ext>
              </a:extLst>
            </p:cNvPr>
            <p:cNvPicPr>
              <a:picLocks noChangeAspect="1"/>
            </p:cNvPicPr>
            <p:nvPr/>
          </p:nvPicPr>
          <p:blipFill rotWithShape="1">
            <a:blip r:embed="rId2">
              <a:extLst>
                <a:ext uri="{28A0092B-C50C-407E-A947-70E740481C1C}">
                  <a14:useLocalDpi xmlns:a14="http://schemas.microsoft.com/office/drawing/2010/main" val="0"/>
                </a:ext>
              </a:extLst>
            </a:blip>
            <a:srcRect l="-243" t="-2704" r="-635" b="-475"/>
            <a:stretch/>
          </p:blipFill>
          <p:spPr>
            <a:xfrm>
              <a:off x="1563350" y="78451"/>
              <a:ext cx="9448534" cy="6312922"/>
            </a:xfrm>
            <a:prstGeom prst="rect">
              <a:avLst/>
            </a:prstGeom>
            <a:effectLst>
              <a:softEdge rad="317500"/>
            </a:effectLst>
          </p:spPr>
        </p:pic>
      </p:grpSp>
      <p:sp>
        <p:nvSpPr>
          <p:cNvPr id="11" name="Freeform: Shape 10">
            <a:extLst>
              <a:ext uri="{FF2B5EF4-FFF2-40B4-BE49-F238E27FC236}">
                <a16:creationId xmlns:a16="http://schemas.microsoft.com/office/drawing/2014/main" id="{0A271160-581E-4BCE-BACF-7271659F1D01}"/>
              </a:ext>
            </a:extLst>
          </p:cNvPr>
          <p:cNvSpPr/>
          <p:nvPr/>
        </p:nvSpPr>
        <p:spPr>
          <a:xfrm>
            <a:off x="12191318" y="0"/>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23" name="Text Placeholder 22">
            <a:extLst>
              <a:ext uri="{FF2B5EF4-FFF2-40B4-BE49-F238E27FC236}">
                <a16:creationId xmlns:a16="http://schemas.microsoft.com/office/drawing/2014/main" id="{14C84A20-CF9D-4080-959D-55F32AB29A8D}"/>
              </a:ext>
            </a:extLst>
          </p:cNvPr>
          <p:cNvSpPr>
            <a:spLocks noGrp="1"/>
          </p:cNvSpPr>
          <p:nvPr>
            <p:ph type="body" sz="quarter" idx="11" hasCustomPrompt="1"/>
          </p:nvPr>
        </p:nvSpPr>
        <p:spPr>
          <a:xfrm>
            <a:off x="9290341" y="3174828"/>
            <a:ext cx="2337192" cy="254172"/>
          </a:xfrm>
        </p:spPr>
        <p:txBody>
          <a:bodyPr vert="horz" wrap="square" lIns="91440" tIns="45720" rIns="91440" bIns="45720" rtlCol="0" anchor="ctr">
            <a:spAutoFit/>
          </a:bodyPr>
          <a:lstStyle>
            <a:lvl1pPr marL="0" indent="0" algn="r" defTabSz="914354" rtl="0" eaLnBrk="1" latinLnBrk="0" hangingPunct="1">
              <a:lnSpc>
                <a:spcPct val="150000"/>
              </a:lnSpc>
              <a:spcBef>
                <a:spcPts val="0"/>
              </a:spcBef>
              <a:buFont typeface="Arial" panose="020B0604020202020204" pitchFamily="34" charset="0"/>
              <a:buNone/>
              <a:defRPr lang="en-US" altLang="zh-CN" sz="800" kern="1200" dirty="0">
                <a:solidFill>
                  <a:schemeClr val="tx1">
                    <a:alpha val="35000"/>
                  </a:schemeClr>
                </a:solidFill>
                <a:latin typeface="+mn-lt"/>
                <a:ea typeface="+mn-ea"/>
                <a:cs typeface="+mn-cs"/>
              </a:defRPr>
            </a:lvl1pPr>
          </a:lstStyle>
          <a:p>
            <a:pPr marL="0" indent="0"/>
            <a:r>
              <a:rPr lang="en-US" altLang="zh-CN" dirty="0"/>
              <a:t>Signature</a:t>
            </a:r>
          </a:p>
        </p:txBody>
      </p:sp>
      <p:sp>
        <p:nvSpPr>
          <p:cNvPr id="27" name="Text Placeholder 26">
            <a:extLst>
              <a:ext uri="{FF2B5EF4-FFF2-40B4-BE49-F238E27FC236}">
                <a16:creationId xmlns:a16="http://schemas.microsoft.com/office/drawing/2014/main" id="{FEA7D86A-A334-4E0C-B01B-43F345A176DE}"/>
              </a:ext>
            </a:extLst>
          </p:cNvPr>
          <p:cNvSpPr>
            <a:spLocks noGrp="1"/>
          </p:cNvSpPr>
          <p:nvPr>
            <p:ph type="body" sz="quarter" idx="12" hasCustomPrompt="1"/>
          </p:nvPr>
        </p:nvSpPr>
        <p:spPr>
          <a:xfrm>
            <a:off x="9290341" y="3433360"/>
            <a:ext cx="2337192" cy="254172"/>
          </a:xfrm>
        </p:spPr>
        <p:txBody>
          <a:bodyPr vert="horz" wrap="square" lIns="91440" tIns="45720" rIns="91440" bIns="45720" rtlCol="0" anchor="ctr">
            <a:spAutoFit/>
          </a:bodyPr>
          <a:lstStyle>
            <a:lvl1pPr marL="0" indent="0" algn="r" defTabSz="914354" rtl="0" eaLnBrk="1" latinLnBrk="0" hangingPunct="1">
              <a:lnSpc>
                <a:spcPct val="150000"/>
              </a:lnSpc>
              <a:spcBef>
                <a:spcPts val="0"/>
              </a:spcBef>
              <a:buFont typeface="Arial" panose="020B0604020202020204" pitchFamily="34" charset="0"/>
              <a:buNone/>
              <a:defRPr lang="en-US" altLang="zh-CN" sz="800" kern="1200" dirty="0">
                <a:solidFill>
                  <a:schemeClr val="tx1">
                    <a:alpha val="35000"/>
                  </a:schemeClr>
                </a:solidFill>
                <a:latin typeface="+mn-lt"/>
                <a:ea typeface="+mn-ea"/>
                <a:cs typeface="+mn-cs"/>
              </a:defRPr>
            </a:lvl1pPr>
          </a:lstStyle>
          <a:p>
            <a:pPr lvl="0"/>
            <a:r>
              <a:rPr lang="en-US" altLang="zh-CN" dirty="0"/>
              <a:t>Date</a:t>
            </a:r>
          </a:p>
        </p:txBody>
      </p:sp>
      <p:sp>
        <p:nvSpPr>
          <p:cNvPr id="3" name="Text Placeholder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25965" y="2969445"/>
            <a:ext cx="3550108" cy="1198419"/>
          </a:xfrm>
        </p:spPr>
        <p:txBody>
          <a:bodyPr anchor="b">
            <a:normAutofit/>
          </a:bodyPr>
          <a:lstStyle>
            <a:lvl1pPr marL="0" indent="0" algn="l" defTabSz="914354" rtl="0" eaLnBrk="1" latinLnBrk="0" hangingPunct="1">
              <a:lnSpc>
                <a:spcPct val="100000"/>
              </a:lnSpc>
              <a:spcBef>
                <a:spcPct val="0"/>
              </a:spcBef>
              <a:buNone/>
              <a:defRPr lang="en-US" altLang="zh-CN" sz="2400" b="1" kern="1200" spc="0" dirty="0">
                <a:solidFill>
                  <a:schemeClr val="tx1"/>
                </a:solidFill>
                <a:latin typeface="+mj-lt"/>
                <a:ea typeface="+mj-ea"/>
                <a:cs typeface="+mj-cs"/>
              </a:defRPr>
            </a:lvl1pPr>
          </a:lstStyle>
          <a:p>
            <a:pPr lvl="0"/>
            <a:r>
              <a:rPr lang="en-US" altLang="zh-CN" dirty="0"/>
              <a:t>Thank you</a:t>
            </a:r>
          </a:p>
        </p:txBody>
      </p:sp>
      <p:sp>
        <p:nvSpPr>
          <p:cNvPr id="6" name="Text Placeholder 5">
            <a:extLst>
              <a:ext uri="{FF2B5EF4-FFF2-40B4-BE49-F238E27FC236}">
                <a16:creationId xmlns:a16="http://schemas.microsoft.com/office/drawing/2014/main" id="{F091C73D-AFB1-4C43-9700-8E49E4790761}"/>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en-US" altLang="zh-CN" sz="900" kern="1200" dirty="0">
                <a:solidFill>
                  <a:schemeClr val="tx1">
                    <a:lumMod val="85000"/>
                    <a:lumOff val="15000"/>
                  </a:schemeClr>
                </a:solidFill>
                <a:latin typeface="+mn-lt"/>
                <a:ea typeface="+mn-ea"/>
                <a:cs typeface="+mn-cs"/>
              </a:defRPr>
            </a:lvl1pPr>
          </a:lstStyle>
          <a:p>
            <a:pPr marL="228578" lvl="0" indent="-228578" algn="r" defTabSz="914400" rtl="0" eaLnBrk="1" latinLnBrk="0" hangingPunct="1">
              <a:lnSpc>
                <a:spcPct val="90000"/>
              </a:lnSpc>
              <a:spcBef>
                <a:spcPct val="0"/>
              </a:spcBef>
              <a:buFont typeface="Arial" panose="020B0604020202020204" pitchFamily="34" charset="0"/>
              <a:buNone/>
            </a:pPr>
            <a:r>
              <a:rPr lang="en-US" altLang="zh-CN" dirty="0"/>
              <a:t>Speaker name and title</a:t>
            </a:r>
          </a:p>
        </p:txBody>
      </p:sp>
      <p:sp>
        <p:nvSpPr>
          <p:cNvPr id="7" name="Text Placeholder 6">
            <a:extLst>
              <a:ext uri="{FF2B5EF4-FFF2-40B4-BE49-F238E27FC236}">
                <a16:creationId xmlns:a16="http://schemas.microsoft.com/office/drawing/2014/main" id="{5DD15032-6B6D-44F1-9A02-82B889E78B18}"/>
              </a:ext>
            </a:extLst>
          </p:cNvPr>
          <p:cNvSpPr>
            <a:spLocks noGrp="1"/>
          </p:cNvSpPr>
          <p:nvPr>
            <p:ph type="body" sz="quarter" idx="14" hasCustomPrompt="1"/>
          </p:nvPr>
        </p:nvSpPr>
        <p:spPr>
          <a:xfrm>
            <a:off x="673100" y="6109859"/>
            <a:ext cx="3651251" cy="180659"/>
          </a:xfrm>
        </p:spPr>
        <p:txBody>
          <a:bodyPr vert="horz" wrap="none"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900" kern="1200" dirty="0">
                <a:solidFill>
                  <a:schemeClr val="tx1">
                    <a:lumMod val="85000"/>
                    <a:lumOff val="15000"/>
                  </a:schemeClr>
                </a:solidFill>
                <a:latin typeface="+mn-lt"/>
                <a:ea typeface="+mn-ea"/>
                <a:cs typeface="+mn-cs"/>
              </a:defRPr>
            </a:lvl1pPr>
          </a:lstStyle>
          <a:p>
            <a:pPr marL="0" indent="0"/>
            <a:r>
              <a:rPr lang="en-US" altLang="zh-CN" dirty="0"/>
              <a:t>OfficePLUS</a:t>
            </a:r>
          </a:p>
        </p:txBody>
      </p:sp>
      <p:sp>
        <p:nvSpPr>
          <p:cNvPr id="12" name="TextBox 11">
            <a:extLst>
              <a:ext uri="{FF2B5EF4-FFF2-40B4-BE49-F238E27FC236}">
                <a16:creationId xmlns:a16="http://schemas.microsoft.com/office/drawing/2014/main" id="{D30B993C-80E4-41AD-AC90-68FF360BCDB2}"/>
              </a:ext>
            </a:extLst>
          </p:cNvPr>
          <p:cNvSpPr txBox="1"/>
          <p:nvPr/>
        </p:nvSpPr>
        <p:spPr>
          <a:xfrm>
            <a:off x="660400" y="539051"/>
            <a:ext cx="1152880" cy="276999"/>
          </a:xfrm>
          <a:prstGeom prst="rect">
            <a:avLst/>
          </a:prstGeom>
          <a:noFill/>
        </p:spPr>
        <p:txBody>
          <a:bodyPr wrap="none" rtlCol="0">
            <a:spAutoFit/>
          </a:bodyPr>
          <a:lstStyle/>
          <a:p>
            <a:r>
              <a:rPr lang="en-US" altLang="zh-CN" sz="1200" b="1" dirty="0">
                <a:solidFill>
                  <a:schemeClr val="tx1">
                    <a:lumMod val="85000"/>
                    <a:lumOff val="15000"/>
                  </a:schemeClr>
                </a:solidFill>
              </a:rPr>
              <a:t>LOGO HERE</a:t>
            </a:r>
            <a:endParaRPr lang="zh-CN" altLang="en-US" sz="1200" b="1" dirty="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FA3B934A-C213-4BB1-8F63-77E1BC555C13}"/>
              </a:ext>
            </a:extLst>
          </p:cNvPr>
          <p:cNvCxnSpPr>
            <a:cxnSpLocks/>
          </p:cNvCxnSpPr>
          <p:nvPr/>
        </p:nvCxnSpPr>
        <p:spPr>
          <a:xfrm rot="5400000">
            <a:off x="11449050" y="677550"/>
            <a:ext cx="139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99873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5A5A46DB-5354-3EB7-EC14-778B35AB679D}"/>
              </a:ext>
            </a:extLst>
          </p:cNvPr>
          <p:cNvSpPr>
            <a:spLocks noGrp="1"/>
          </p:cNvSpPr>
          <p:nvPr>
            <p:ph type="title" hasCustomPrompt="1"/>
          </p:nvPr>
        </p:nvSpPr>
        <p:spPr>
          <a:xfrm>
            <a:off x="5462024" y="2662827"/>
            <a:ext cx="5435600" cy="987399"/>
          </a:xfrm>
        </p:spPr>
        <p:txBody>
          <a:bodyPr anchor="b">
            <a:normAutofit/>
          </a:bodyPr>
          <a:lstStyle>
            <a:lvl1pPr>
              <a:defRPr sz="2400"/>
            </a:lvl1pPr>
          </a:lstStyle>
          <a:p>
            <a:pPr lvl="0"/>
            <a:r>
              <a:rPr lang="en-US"/>
              <a:t>Click to add title</a:t>
            </a:r>
          </a:p>
        </p:txBody>
      </p:sp>
      <p:sp>
        <p:nvSpPr>
          <p:cNvPr id="7" name="文本占位符 2">
            <a:extLst>
              <a:ext uri="{FF2B5EF4-FFF2-40B4-BE49-F238E27FC236}">
                <a16:creationId xmlns:a16="http://schemas.microsoft.com/office/drawing/2014/main" id="{6C401578-9FED-67F9-3F8E-D27089D50564}"/>
              </a:ext>
            </a:extLst>
          </p:cNvPr>
          <p:cNvSpPr>
            <a:spLocks noGrp="1"/>
          </p:cNvSpPr>
          <p:nvPr>
            <p:ph type="body" idx="1" hasCustomPrompt="1"/>
          </p:nvPr>
        </p:nvSpPr>
        <p:spPr>
          <a:xfrm>
            <a:off x="5468374" y="3650226"/>
            <a:ext cx="5435600" cy="1659194"/>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8" name="日期占位符 3">
            <a:extLst>
              <a:ext uri="{FF2B5EF4-FFF2-40B4-BE49-F238E27FC236}">
                <a16:creationId xmlns:a16="http://schemas.microsoft.com/office/drawing/2014/main" id="{DA607ED4-F42E-CCCC-4D43-5FA74B674FE2}"/>
              </a:ext>
            </a:extLst>
          </p:cNvPr>
          <p:cNvSpPr>
            <a:spLocks noGrp="1"/>
          </p:cNvSpPr>
          <p:nvPr>
            <p:ph type="dt" sz="half" idx="10"/>
          </p:nvPr>
        </p:nvSpPr>
        <p:spPr>
          <a:xfrm>
            <a:off x="4718050" y="6409690"/>
            <a:ext cx="2743200" cy="274320"/>
          </a:xfrm>
        </p:spPr>
        <p:txBody>
          <a:bodyPr/>
          <a:lstStyle/>
          <a:p>
            <a:fld id="{43A25592-9C3F-48AB-9A3F-F2A64B129A6F}" type="datetimeFigureOut">
              <a:rPr lang="en-US" smtClean="0"/>
              <a:t>12/12/2024</a:t>
            </a:fld>
            <a:endParaRPr lang="en-US" dirty="0"/>
          </a:p>
        </p:txBody>
      </p:sp>
      <p:sp>
        <p:nvSpPr>
          <p:cNvPr id="9" name="页脚占位符 4">
            <a:extLst>
              <a:ext uri="{FF2B5EF4-FFF2-40B4-BE49-F238E27FC236}">
                <a16:creationId xmlns:a16="http://schemas.microsoft.com/office/drawing/2014/main" id="{D0FD17CC-9D8E-9584-23F7-6C776A211579}"/>
              </a:ext>
            </a:extLst>
          </p:cNvPr>
          <p:cNvSpPr>
            <a:spLocks noGrp="1"/>
          </p:cNvSpPr>
          <p:nvPr>
            <p:ph type="ftr" sz="quarter" idx="11"/>
          </p:nvPr>
        </p:nvSpPr>
        <p:spPr>
          <a:xfrm>
            <a:off x="660399" y="6409690"/>
            <a:ext cx="3750733" cy="274320"/>
          </a:xfrm>
        </p:spPr>
        <p:txBody>
          <a:bodyPr/>
          <a:lstStyle/>
          <a:p>
            <a:endParaRPr lang="en-US"/>
          </a:p>
        </p:txBody>
      </p:sp>
      <p:sp>
        <p:nvSpPr>
          <p:cNvPr id="10" name="灯片编号占位符 5">
            <a:extLst>
              <a:ext uri="{FF2B5EF4-FFF2-40B4-BE49-F238E27FC236}">
                <a16:creationId xmlns:a16="http://schemas.microsoft.com/office/drawing/2014/main" id="{B3BF5158-1E1F-605F-CB5F-B4CC287E731D}"/>
              </a:ext>
            </a:extLst>
          </p:cNvPr>
          <p:cNvSpPr>
            <a:spLocks noGrp="1"/>
          </p:cNvSpPr>
          <p:nvPr>
            <p:ph type="sldNum" sz="quarter" idx="12"/>
          </p:nvPr>
        </p:nvSpPr>
        <p:spPr>
          <a:xfrm>
            <a:off x="7768168" y="6409690"/>
            <a:ext cx="3750732" cy="274320"/>
          </a:xfrm>
        </p:spPr>
        <p:txBody>
          <a:bodyPr/>
          <a:lstStyle/>
          <a:p>
            <a:fld id="{C8BB1146-E542-4D4E-B8E9-6919A11DDD48}" type="slidenum">
              <a:rPr lang="en-US" smtClean="0"/>
              <a:t>‹#›</a:t>
            </a:fld>
            <a:endParaRPr lang="en-US"/>
          </a:p>
        </p:txBody>
      </p:sp>
      <p:grpSp>
        <p:nvGrpSpPr>
          <p:cNvPr id="11" name="组合 10">
            <a:extLst>
              <a:ext uri="{FF2B5EF4-FFF2-40B4-BE49-F238E27FC236}">
                <a16:creationId xmlns:a16="http://schemas.microsoft.com/office/drawing/2014/main" id="{D75CDEEF-9DA7-A3CA-EFB2-A4CE7822E97C}"/>
              </a:ext>
            </a:extLst>
          </p:cNvPr>
          <p:cNvGrpSpPr/>
          <p:nvPr userDrawn="1"/>
        </p:nvGrpSpPr>
        <p:grpSpPr>
          <a:xfrm>
            <a:off x="1573062" y="1795044"/>
            <a:ext cx="3646842" cy="3693655"/>
            <a:chOff x="1573062" y="1795044"/>
            <a:chExt cx="3646842" cy="3693655"/>
          </a:xfrm>
        </p:grpSpPr>
        <p:sp>
          <p:nvSpPr>
            <p:cNvPr id="12" name="任意多边形: 形状 11">
              <a:extLst>
                <a:ext uri="{FF2B5EF4-FFF2-40B4-BE49-F238E27FC236}">
                  <a16:creationId xmlns:a16="http://schemas.microsoft.com/office/drawing/2014/main" id="{DFE66ED5-7A7D-5EC9-4E2C-3C498528B6BE}"/>
                </a:ext>
              </a:extLst>
            </p:cNvPr>
            <p:cNvSpPr/>
            <p:nvPr/>
          </p:nvSpPr>
          <p:spPr>
            <a:xfrm>
              <a:off x="1573062" y="1795044"/>
              <a:ext cx="3646842" cy="3646885"/>
            </a:xfrm>
            <a:custGeom>
              <a:avLst/>
              <a:gdLst>
                <a:gd name="connsiteX0" fmla="*/ 1419609 w 5304468"/>
                <a:gd name="connsiteY0" fmla="*/ 4519040 h 5304530"/>
                <a:gd name="connsiteX1" fmla="*/ 2554651 w 5304468"/>
                <a:gd name="connsiteY1" fmla="*/ 5174378 h 5304530"/>
                <a:gd name="connsiteX2" fmla="*/ 2809950 w 5304468"/>
                <a:gd name="connsiteY2" fmla="*/ 5270777 h 5304530"/>
                <a:gd name="connsiteX3" fmla="*/ 2671359 w 5304468"/>
                <a:gd name="connsiteY3" fmla="*/ 5298524 h 5304530"/>
                <a:gd name="connsiteX4" fmla="*/ 1948371 w 5304468"/>
                <a:gd name="connsiteY4" fmla="*/ 5047802 h 5304530"/>
                <a:gd name="connsiteX5" fmla="*/ 2282189 w 5304468"/>
                <a:gd name="connsiteY5" fmla="*/ 126472 h 5304530"/>
                <a:gd name="connsiteX6" fmla="*/ 2642468 w 5304468"/>
                <a:gd name="connsiteY6" fmla="*/ 237888 h 5304530"/>
                <a:gd name="connsiteX7" fmla="*/ 4285390 w 5304468"/>
                <a:gd name="connsiteY7" fmla="*/ 1186427 h 5304530"/>
                <a:gd name="connsiteX8" fmla="*/ 5047568 w 5304468"/>
                <a:gd name="connsiteY8" fmla="*/ 1948604 h 5304530"/>
                <a:gd name="connsiteX9" fmla="*/ 5126946 w 5304468"/>
                <a:gd name="connsiteY9" fmla="*/ 2039568 h 5304530"/>
                <a:gd name="connsiteX10" fmla="*/ 5200318 w 5304468"/>
                <a:gd name="connsiteY10" fmla="*/ 2153701 h 5304530"/>
                <a:gd name="connsiteX11" fmla="*/ 5047425 w 5304468"/>
                <a:gd name="connsiteY11" fmla="*/ 3188769 h 5304530"/>
                <a:gd name="connsiteX12" fmla="*/ 4344603 w 5304468"/>
                <a:gd name="connsiteY12" fmla="*/ 3891735 h 5304530"/>
                <a:gd name="connsiteX13" fmla="*/ 4169969 w 5304468"/>
                <a:gd name="connsiteY13" fmla="*/ 4066225 h 5304530"/>
                <a:gd name="connsiteX14" fmla="*/ 3188679 w 5304468"/>
                <a:gd name="connsiteY14" fmla="*/ 5047659 h 5304530"/>
                <a:gd name="connsiteX15" fmla="*/ 2809950 w 5304468"/>
                <a:gd name="connsiteY15" fmla="*/ 5270777 h 5304530"/>
                <a:gd name="connsiteX16" fmla="*/ 2554651 w 5304468"/>
                <a:gd name="connsiteY16" fmla="*/ 5174235 h 5304530"/>
                <a:gd name="connsiteX17" fmla="*/ 1419609 w 5304468"/>
                <a:gd name="connsiteY17" fmla="*/ 4518898 h 5304530"/>
                <a:gd name="connsiteX18" fmla="*/ 256820 w 5304468"/>
                <a:gd name="connsiteY18" fmla="*/ 3356108 h 5304530"/>
                <a:gd name="connsiteX19" fmla="*/ 74464 w 5304468"/>
                <a:gd name="connsiteY19" fmla="*/ 3090083 h 5304530"/>
                <a:gd name="connsiteX20" fmla="*/ 35275 w 5304468"/>
                <a:gd name="connsiteY20" fmla="*/ 2982814 h 5304530"/>
                <a:gd name="connsiteX21" fmla="*/ 256820 w 5304468"/>
                <a:gd name="connsiteY21" fmla="*/ 2115943 h 5304530"/>
                <a:gd name="connsiteX22" fmla="*/ 852374 w 5304468"/>
                <a:gd name="connsiteY22" fmla="*/ 1520389 h 5304530"/>
                <a:gd name="connsiteX23" fmla="*/ 1026864 w 5304468"/>
                <a:gd name="connsiteY23" fmla="*/ 1345899 h 5304530"/>
                <a:gd name="connsiteX24" fmla="*/ 2115709 w 5304468"/>
                <a:gd name="connsiteY24" fmla="*/ 257053 h 5304530"/>
                <a:gd name="connsiteX25" fmla="*/ 2282189 w 5304468"/>
                <a:gd name="connsiteY25" fmla="*/ 126472 h 5304530"/>
                <a:gd name="connsiteX26" fmla="*/ 2761226 w 5304468"/>
                <a:gd name="connsiteY26" fmla="*/ 362 h 5304530"/>
                <a:gd name="connsiteX27" fmla="*/ 3355875 w 5304468"/>
                <a:gd name="connsiteY27" fmla="*/ 256767 h 5304530"/>
                <a:gd name="connsiteX28" fmla="*/ 4110615 w 5304468"/>
                <a:gd name="connsiteY28" fmla="*/ 1011508 h 5304530"/>
                <a:gd name="connsiteX29" fmla="*/ 4285248 w 5304468"/>
                <a:gd name="connsiteY29" fmla="*/ 1186284 h 5304530"/>
                <a:gd name="connsiteX30" fmla="*/ 2642469 w 5304468"/>
                <a:gd name="connsiteY30" fmla="*/ 237745 h 5304530"/>
                <a:gd name="connsiteX31" fmla="*/ 2282190 w 5304468"/>
                <a:gd name="connsiteY31" fmla="*/ 126329 h 5304530"/>
                <a:gd name="connsiteX32" fmla="*/ 2380877 w 5304468"/>
                <a:gd name="connsiteY32" fmla="*/ 74840 h 5304530"/>
                <a:gd name="connsiteX33" fmla="*/ 2761226 w 5304468"/>
                <a:gd name="connsiteY33" fmla="*/ 362 h 530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04468" h="5304530">
                  <a:moveTo>
                    <a:pt x="1419609" y="4519040"/>
                  </a:moveTo>
                  <a:lnTo>
                    <a:pt x="2554651" y="5174378"/>
                  </a:lnTo>
                  <a:cubicBezTo>
                    <a:pt x="2636175" y="5221290"/>
                    <a:pt x="2722419" y="5253185"/>
                    <a:pt x="2809950" y="5270777"/>
                  </a:cubicBezTo>
                  <a:cubicBezTo>
                    <a:pt x="2764468" y="5283792"/>
                    <a:pt x="2718128" y="5293089"/>
                    <a:pt x="2671359" y="5298524"/>
                  </a:cubicBezTo>
                  <a:cubicBezTo>
                    <a:pt x="2414058" y="5328702"/>
                    <a:pt x="2145744" y="5245176"/>
                    <a:pt x="1948371" y="5047802"/>
                  </a:cubicBezTo>
                  <a:close/>
                  <a:moveTo>
                    <a:pt x="2282189" y="126472"/>
                  </a:moveTo>
                  <a:cubicBezTo>
                    <a:pt x="2407622" y="135626"/>
                    <a:pt x="2530337" y="173098"/>
                    <a:pt x="2642468" y="237888"/>
                  </a:cubicBezTo>
                  <a:lnTo>
                    <a:pt x="4285390" y="1186427"/>
                  </a:lnTo>
                  <a:lnTo>
                    <a:pt x="5047568" y="1948604"/>
                  </a:lnTo>
                  <a:cubicBezTo>
                    <a:pt x="5076459" y="1977495"/>
                    <a:pt x="5102918" y="2007959"/>
                    <a:pt x="5126946" y="2039568"/>
                  </a:cubicBezTo>
                  <a:cubicBezTo>
                    <a:pt x="5154693" y="2076039"/>
                    <a:pt x="5179151" y="2114227"/>
                    <a:pt x="5200318" y="2153701"/>
                  </a:cubicBezTo>
                  <a:cubicBezTo>
                    <a:pt x="5378813" y="2485661"/>
                    <a:pt x="5327896" y="2908442"/>
                    <a:pt x="5047425" y="3188769"/>
                  </a:cubicBezTo>
                  <a:lnTo>
                    <a:pt x="4344603" y="3891735"/>
                  </a:lnTo>
                  <a:lnTo>
                    <a:pt x="4169969" y="4066225"/>
                  </a:lnTo>
                  <a:lnTo>
                    <a:pt x="3188679" y="5047659"/>
                  </a:lnTo>
                  <a:cubicBezTo>
                    <a:pt x="3079408" y="5156930"/>
                    <a:pt x="2948684" y="5231303"/>
                    <a:pt x="2809950" y="5270777"/>
                  </a:cubicBezTo>
                  <a:cubicBezTo>
                    <a:pt x="2722419" y="5253185"/>
                    <a:pt x="2636175" y="5221291"/>
                    <a:pt x="2554651" y="5174235"/>
                  </a:cubicBezTo>
                  <a:lnTo>
                    <a:pt x="1419609" y="4518898"/>
                  </a:lnTo>
                  <a:lnTo>
                    <a:pt x="256820" y="3356108"/>
                  </a:lnTo>
                  <a:cubicBezTo>
                    <a:pt x="177727" y="3277016"/>
                    <a:pt x="116942" y="3186624"/>
                    <a:pt x="74464" y="3090083"/>
                  </a:cubicBezTo>
                  <a:cubicBezTo>
                    <a:pt x="58874" y="3055042"/>
                    <a:pt x="45859" y="3019142"/>
                    <a:pt x="35275" y="2982814"/>
                  </a:cubicBezTo>
                  <a:cubicBezTo>
                    <a:pt x="-51684" y="2685180"/>
                    <a:pt x="22117" y="2350646"/>
                    <a:pt x="256820" y="2115943"/>
                  </a:cubicBezTo>
                  <a:lnTo>
                    <a:pt x="852374" y="1520389"/>
                  </a:lnTo>
                  <a:lnTo>
                    <a:pt x="1026864" y="1345899"/>
                  </a:lnTo>
                  <a:lnTo>
                    <a:pt x="2115709" y="257053"/>
                  </a:lnTo>
                  <a:cubicBezTo>
                    <a:pt x="2166912" y="205851"/>
                    <a:pt x="2222834" y="162228"/>
                    <a:pt x="2282189" y="126472"/>
                  </a:cubicBezTo>
                  <a:close/>
                  <a:moveTo>
                    <a:pt x="2761226" y="362"/>
                  </a:moveTo>
                  <a:cubicBezTo>
                    <a:pt x="2977106" y="6553"/>
                    <a:pt x="3191129" y="92021"/>
                    <a:pt x="3355875" y="256767"/>
                  </a:cubicBezTo>
                  <a:lnTo>
                    <a:pt x="4110615" y="1011508"/>
                  </a:lnTo>
                  <a:lnTo>
                    <a:pt x="4285248" y="1186284"/>
                  </a:lnTo>
                  <a:lnTo>
                    <a:pt x="2642469" y="237745"/>
                  </a:lnTo>
                  <a:cubicBezTo>
                    <a:pt x="2530338" y="172955"/>
                    <a:pt x="2407623" y="135483"/>
                    <a:pt x="2282190" y="126329"/>
                  </a:cubicBezTo>
                  <a:cubicBezTo>
                    <a:pt x="2314085" y="106878"/>
                    <a:pt x="2347123" y="89715"/>
                    <a:pt x="2380877" y="74840"/>
                  </a:cubicBezTo>
                  <a:cubicBezTo>
                    <a:pt x="2501501" y="21474"/>
                    <a:pt x="2631698" y="-3352"/>
                    <a:pt x="2761226" y="362"/>
                  </a:cubicBezTo>
                  <a:close/>
                </a:path>
              </a:pathLst>
            </a:custGeom>
            <a:solidFill>
              <a:schemeClr val="accent2"/>
            </a:solidFill>
            <a:ln w="14300" cap="flat">
              <a:noFill/>
              <a:prstDash val="solid"/>
              <a:miter/>
            </a:ln>
          </p:spPr>
          <p:txBody>
            <a:bodyPr wrap="square" rtlCol="0" anchor="ctr">
              <a:noAutofit/>
            </a:bodyPr>
            <a:lstStyle/>
            <a:p>
              <a:endParaRPr lang="zh-CN" altLang="en-US"/>
            </a:p>
          </p:txBody>
        </p:sp>
        <p:sp>
          <p:nvSpPr>
            <p:cNvPr id="13" name="任意多边形: 形状 12">
              <a:extLst>
                <a:ext uri="{FF2B5EF4-FFF2-40B4-BE49-F238E27FC236}">
                  <a16:creationId xmlns:a16="http://schemas.microsoft.com/office/drawing/2014/main" id="{2B423843-FEA4-9198-ADC3-35BCCD866FCE}"/>
                </a:ext>
              </a:extLst>
            </p:cNvPr>
            <p:cNvSpPr/>
            <p:nvPr/>
          </p:nvSpPr>
          <p:spPr>
            <a:xfrm>
              <a:off x="1573062" y="1851478"/>
              <a:ext cx="3577975" cy="3637221"/>
            </a:xfrm>
            <a:custGeom>
              <a:avLst/>
              <a:gdLst>
                <a:gd name="connsiteX0" fmla="*/ 4750054 w 5204299"/>
                <a:gd name="connsiteY0" fmla="*/ 1317683 h 5290474"/>
                <a:gd name="connsiteX1" fmla="*/ 4114739 w 5204299"/>
                <a:gd name="connsiteY1" fmla="*/ 950825 h 5290474"/>
                <a:gd name="connsiteX2" fmla="*/ 2678344 w 5204299"/>
                <a:gd name="connsiteY2" fmla="*/ 121569 h 5290474"/>
                <a:gd name="connsiteX3" fmla="*/ 2384858 w 5204299"/>
                <a:gd name="connsiteY3" fmla="*/ 14158 h 5290474"/>
                <a:gd name="connsiteX4" fmla="*/ 1436606 w 5204299"/>
                <a:gd name="connsiteY4" fmla="*/ 454387 h 5290474"/>
                <a:gd name="connsiteX5" fmla="*/ 856355 w 5204299"/>
                <a:gd name="connsiteY5" fmla="*/ 1459563 h 5290474"/>
                <a:gd name="connsiteX6" fmla="*/ 1030845 w 5204299"/>
                <a:gd name="connsiteY6" fmla="*/ 1285073 h 5290474"/>
                <a:gd name="connsiteX7" fmla="*/ 1491956 w 5204299"/>
                <a:gd name="connsiteY7" fmla="*/ 486425 h 5290474"/>
                <a:gd name="connsiteX8" fmla="*/ 2005128 w 5204299"/>
                <a:gd name="connsiteY8" fmla="*/ 92678 h 5290474"/>
                <a:gd name="connsiteX9" fmla="*/ 2286171 w 5204299"/>
                <a:gd name="connsiteY9" fmla="*/ 65790 h 5290474"/>
                <a:gd name="connsiteX10" fmla="*/ 2646450 w 5204299"/>
                <a:gd name="connsiteY10" fmla="*/ 177206 h 5290474"/>
                <a:gd name="connsiteX11" fmla="*/ 4289372 w 5204299"/>
                <a:gd name="connsiteY11" fmla="*/ 1125744 h 5290474"/>
                <a:gd name="connsiteX12" fmla="*/ 4718159 w 5204299"/>
                <a:gd name="connsiteY12" fmla="*/ 1373320 h 5290474"/>
                <a:gd name="connsiteX13" fmla="*/ 5130928 w 5204299"/>
                <a:gd name="connsiteY13" fmla="*/ 1978885 h 5290474"/>
                <a:gd name="connsiteX14" fmla="*/ 5204299 w 5204299"/>
                <a:gd name="connsiteY14" fmla="*/ 2093019 h 5290474"/>
                <a:gd name="connsiteX15" fmla="*/ 4750054 w 5204299"/>
                <a:gd name="connsiteY15" fmla="*/ 1317683 h 5290474"/>
                <a:gd name="connsiteX16" fmla="*/ 3712840 w 5204299"/>
                <a:gd name="connsiteY16" fmla="*/ 4804048 h 5290474"/>
                <a:gd name="connsiteX17" fmla="*/ 2813788 w 5204299"/>
                <a:gd name="connsiteY17" fmla="*/ 5209952 h 5290474"/>
                <a:gd name="connsiteX18" fmla="*/ 2558490 w 5204299"/>
                <a:gd name="connsiteY18" fmla="*/ 5113410 h 5290474"/>
                <a:gd name="connsiteX19" fmla="*/ 1423447 w 5204299"/>
                <a:gd name="connsiteY19" fmla="*/ 4458072 h 5290474"/>
                <a:gd name="connsiteX20" fmla="*/ 486780 w 5204299"/>
                <a:gd name="connsiteY20" fmla="*/ 3917296 h 5290474"/>
                <a:gd name="connsiteX21" fmla="*/ 93034 w 5204299"/>
                <a:gd name="connsiteY21" fmla="*/ 3404124 h 5290474"/>
                <a:gd name="connsiteX22" fmla="*/ 78302 w 5204299"/>
                <a:gd name="connsiteY22" fmla="*/ 3029257 h 5290474"/>
                <a:gd name="connsiteX23" fmla="*/ 39113 w 5204299"/>
                <a:gd name="connsiteY23" fmla="*/ 2921989 h 5290474"/>
                <a:gd name="connsiteX24" fmla="*/ 31390 w 5204299"/>
                <a:gd name="connsiteY24" fmla="*/ 3420715 h 5290474"/>
                <a:gd name="connsiteX25" fmla="*/ 454886 w 5204299"/>
                <a:gd name="connsiteY25" fmla="*/ 3972647 h 5290474"/>
                <a:gd name="connsiteX26" fmla="*/ 1598223 w 5204299"/>
                <a:gd name="connsiteY26" fmla="*/ 4632705 h 5290474"/>
                <a:gd name="connsiteX27" fmla="*/ 2526595 w 5204299"/>
                <a:gd name="connsiteY27" fmla="*/ 5168761 h 5290474"/>
                <a:gd name="connsiteX28" fmla="*/ 2675341 w 5204299"/>
                <a:gd name="connsiteY28" fmla="*/ 5237698 h 5290474"/>
                <a:gd name="connsiteX29" fmla="*/ 2979554 w 5204299"/>
                <a:gd name="connsiteY29" fmla="*/ 5290474 h 5290474"/>
                <a:gd name="connsiteX30" fmla="*/ 3768190 w 5204299"/>
                <a:gd name="connsiteY30" fmla="*/ 4836086 h 5290474"/>
                <a:gd name="connsiteX31" fmla="*/ 4348441 w 5204299"/>
                <a:gd name="connsiteY31" fmla="*/ 3831052 h 5290474"/>
                <a:gd name="connsiteX32" fmla="*/ 4173808 w 5204299"/>
                <a:gd name="connsiteY32" fmla="*/ 4005542 h 5290474"/>
                <a:gd name="connsiteX33" fmla="*/ 3712840 w 5204299"/>
                <a:gd name="connsiteY33" fmla="*/ 4804048 h 529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04299" h="5290474">
                  <a:moveTo>
                    <a:pt x="4750054" y="1317683"/>
                  </a:moveTo>
                  <a:lnTo>
                    <a:pt x="4114739" y="950825"/>
                  </a:lnTo>
                  <a:lnTo>
                    <a:pt x="2678344" y="121569"/>
                  </a:lnTo>
                  <a:cubicBezTo>
                    <a:pt x="2584806" y="67649"/>
                    <a:pt x="2485547" y="32179"/>
                    <a:pt x="2384858" y="14158"/>
                  </a:cubicBezTo>
                  <a:cubicBezTo>
                    <a:pt x="2018429" y="-51490"/>
                    <a:pt x="1633264" y="113846"/>
                    <a:pt x="1436606" y="454387"/>
                  </a:cubicBezTo>
                  <a:lnTo>
                    <a:pt x="856355" y="1459563"/>
                  </a:lnTo>
                  <a:lnTo>
                    <a:pt x="1030845" y="1285073"/>
                  </a:lnTo>
                  <a:lnTo>
                    <a:pt x="1491956" y="486425"/>
                  </a:lnTo>
                  <a:cubicBezTo>
                    <a:pt x="1604659" y="290910"/>
                    <a:pt x="1787016" y="151175"/>
                    <a:pt x="2005128" y="92678"/>
                  </a:cubicBezTo>
                  <a:cubicBezTo>
                    <a:pt x="2098094" y="67792"/>
                    <a:pt x="2192919" y="58924"/>
                    <a:pt x="2286171" y="65790"/>
                  </a:cubicBezTo>
                  <a:cubicBezTo>
                    <a:pt x="2411603" y="74943"/>
                    <a:pt x="2534319" y="112416"/>
                    <a:pt x="2646450" y="177206"/>
                  </a:cubicBezTo>
                  <a:lnTo>
                    <a:pt x="4289372" y="1125744"/>
                  </a:lnTo>
                  <a:lnTo>
                    <a:pt x="4718159" y="1373320"/>
                  </a:lnTo>
                  <a:cubicBezTo>
                    <a:pt x="4949287" y="1506761"/>
                    <a:pt x="5093599" y="1733598"/>
                    <a:pt x="5130928" y="1978885"/>
                  </a:cubicBezTo>
                  <a:cubicBezTo>
                    <a:pt x="5158675" y="2015357"/>
                    <a:pt x="5183132" y="2053544"/>
                    <a:pt x="5204299" y="2093019"/>
                  </a:cubicBezTo>
                  <a:cubicBezTo>
                    <a:pt x="5199437" y="1783085"/>
                    <a:pt x="5036961" y="1483448"/>
                    <a:pt x="4750054" y="1317683"/>
                  </a:cubicBezTo>
                  <a:close/>
                  <a:moveTo>
                    <a:pt x="3712840" y="4804048"/>
                  </a:moveTo>
                  <a:cubicBezTo>
                    <a:pt x="3526908" y="5125996"/>
                    <a:pt x="3159622" y="5279462"/>
                    <a:pt x="2813788" y="5209952"/>
                  </a:cubicBezTo>
                  <a:cubicBezTo>
                    <a:pt x="2726257" y="5192360"/>
                    <a:pt x="2640014" y="5160465"/>
                    <a:pt x="2558490" y="5113410"/>
                  </a:cubicBezTo>
                  <a:lnTo>
                    <a:pt x="1423447" y="4458072"/>
                  </a:lnTo>
                  <a:lnTo>
                    <a:pt x="486780" y="3917296"/>
                  </a:lnTo>
                  <a:cubicBezTo>
                    <a:pt x="291266" y="3804450"/>
                    <a:pt x="151531" y="3622237"/>
                    <a:pt x="93034" y="3404124"/>
                  </a:cubicBezTo>
                  <a:cubicBezTo>
                    <a:pt x="59709" y="3279693"/>
                    <a:pt x="55275" y="3152258"/>
                    <a:pt x="78302" y="3029257"/>
                  </a:cubicBezTo>
                  <a:cubicBezTo>
                    <a:pt x="62712" y="2994216"/>
                    <a:pt x="49697" y="2958317"/>
                    <a:pt x="39113" y="2921989"/>
                  </a:cubicBezTo>
                  <a:cubicBezTo>
                    <a:pt x="-9944" y="3082748"/>
                    <a:pt x="-13234" y="3254378"/>
                    <a:pt x="31390" y="3420715"/>
                  </a:cubicBezTo>
                  <a:cubicBezTo>
                    <a:pt x="94178" y="3655276"/>
                    <a:pt x="244497" y="3851362"/>
                    <a:pt x="454886" y="3972647"/>
                  </a:cubicBezTo>
                  <a:lnTo>
                    <a:pt x="1598223" y="4632705"/>
                  </a:lnTo>
                  <a:lnTo>
                    <a:pt x="2526595" y="5168761"/>
                  </a:lnTo>
                  <a:cubicBezTo>
                    <a:pt x="2574937" y="5196650"/>
                    <a:pt x="2624710" y="5219534"/>
                    <a:pt x="2675341" y="5237698"/>
                  </a:cubicBezTo>
                  <a:cubicBezTo>
                    <a:pt x="2774743" y="5273312"/>
                    <a:pt x="2877577" y="5290474"/>
                    <a:pt x="2979554" y="5290474"/>
                  </a:cubicBezTo>
                  <a:cubicBezTo>
                    <a:pt x="3293921" y="5290474"/>
                    <a:pt x="3600137" y="5127427"/>
                    <a:pt x="3768190" y="4836086"/>
                  </a:cubicBezTo>
                  <a:lnTo>
                    <a:pt x="4348441" y="3831052"/>
                  </a:lnTo>
                  <a:lnTo>
                    <a:pt x="4173808" y="4005542"/>
                  </a:lnTo>
                  <a:lnTo>
                    <a:pt x="3712840" y="4804048"/>
                  </a:lnTo>
                  <a:close/>
                </a:path>
              </a:pathLst>
            </a:custGeom>
            <a:solidFill>
              <a:schemeClr val="accent2"/>
            </a:solidFill>
            <a:ln w="14300"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131793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44ABA-A959-1472-9694-0B9078622B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2B041D-803E-9AC4-E73D-CE81FD99C6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CB060B-6192-DC8E-077F-FB44A88468B9}"/>
              </a:ext>
            </a:extLst>
          </p:cNvPr>
          <p:cNvSpPr>
            <a:spLocks noGrp="1"/>
          </p:cNvSpPr>
          <p:nvPr>
            <p:ph type="dt" sz="half" idx="10"/>
          </p:nvPr>
        </p:nvSpPr>
        <p:spPr/>
        <p:txBody>
          <a:bodyPr/>
          <a:lstStyle/>
          <a:p>
            <a:fld id="{D3EC3D8B-CDF9-46EE-A0D7-3B4766F83441}" type="datetimeFigureOut">
              <a:rPr lang="zh-CN" altLang="en-US" smtClean="0"/>
              <a:t>2024/12/12</a:t>
            </a:fld>
            <a:endParaRPr lang="zh-CN" altLang="en-US"/>
          </a:p>
        </p:txBody>
      </p:sp>
      <p:sp>
        <p:nvSpPr>
          <p:cNvPr id="5" name="页脚占位符 4">
            <a:extLst>
              <a:ext uri="{FF2B5EF4-FFF2-40B4-BE49-F238E27FC236}">
                <a16:creationId xmlns:a16="http://schemas.microsoft.com/office/drawing/2014/main" id="{3B5F2D5A-797B-E1FF-70B3-B23A04A2C8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7105E3-AD4B-5310-7159-8C4D01CA9B18}"/>
              </a:ext>
            </a:extLst>
          </p:cNvPr>
          <p:cNvSpPr>
            <a:spLocks noGrp="1"/>
          </p:cNvSpPr>
          <p:nvPr>
            <p:ph type="sldNum" sz="quarter" idx="12"/>
          </p:nvPr>
        </p:nvSpPr>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2884734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A0C5A-805E-F607-6E46-DD579E8C00D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F4808C0-8E1F-498F-7E3C-07D81D1A8E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971B7FF-0467-7BF6-1896-E4CD1B276FCC}"/>
              </a:ext>
            </a:extLst>
          </p:cNvPr>
          <p:cNvSpPr>
            <a:spLocks noGrp="1"/>
          </p:cNvSpPr>
          <p:nvPr>
            <p:ph type="dt" sz="half" idx="10"/>
          </p:nvPr>
        </p:nvSpPr>
        <p:spPr/>
        <p:txBody>
          <a:bodyPr/>
          <a:lstStyle/>
          <a:p>
            <a:fld id="{D3EC3D8B-CDF9-46EE-A0D7-3B4766F83441}" type="datetimeFigureOut">
              <a:rPr lang="zh-CN" altLang="en-US" smtClean="0"/>
              <a:t>2024/12/12</a:t>
            </a:fld>
            <a:endParaRPr lang="zh-CN" altLang="en-US"/>
          </a:p>
        </p:txBody>
      </p:sp>
      <p:sp>
        <p:nvSpPr>
          <p:cNvPr id="5" name="页脚占位符 4">
            <a:extLst>
              <a:ext uri="{FF2B5EF4-FFF2-40B4-BE49-F238E27FC236}">
                <a16:creationId xmlns:a16="http://schemas.microsoft.com/office/drawing/2014/main" id="{C06E1A66-82EC-3693-B14B-45CDC3EC16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997684-6DC4-ECA8-041E-861A397CBD04}"/>
              </a:ext>
            </a:extLst>
          </p:cNvPr>
          <p:cNvSpPr>
            <a:spLocks noGrp="1"/>
          </p:cNvSpPr>
          <p:nvPr>
            <p:ph type="sldNum" sz="quarter" idx="12"/>
          </p:nvPr>
        </p:nvSpPr>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2892099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2FD95-8FC3-8C42-9599-16D1B4A99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7B0D17-2F50-92C1-8E05-F1B23D8D4B7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2A4D00-24E4-A8BE-E9D4-0E97C1EB2DA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E5DE4E-0F65-F4E8-A2B2-E22DEE5065D7}"/>
              </a:ext>
            </a:extLst>
          </p:cNvPr>
          <p:cNvSpPr>
            <a:spLocks noGrp="1"/>
          </p:cNvSpPr>
          <p:nvPr>
            <p:ph type="dt" sz="half" idx="10"/>
          </p:nvPr>
        </p:nvSpPr>
        <p:spPr/>
        <p:txBody>
          <a:bodyPr/>
          <a:lstStyle/>
          <a:p>
            <a:fld id="{D3EC3D8B-CDF9-46EE-A0D7-3B4766F83441}" type="datetimeFigureOut">
              <a:rPr lang="zh-CN" altLang="en-US" smtClean="0"/>
              <a:t>2024/12/12</a:t>
            </a:fld>
            <a:endParaRPr lang="zh-CN" altLang="en-US"/>
          </a:p>
        </p:txBody>
      </p:sp>
      <p:sp>
        <p:nvSpPr>
          <p:cNvPr id="6" name="页脚占位符 5">
            <a:extLst>
              <a:ext uri="{FF2B5EF4-FFF2-40B4-BE49-F238E27FC236}">
                <a16:creationId xmlns:a16="http://schemas.microsoft.com/office/drawing/2014/main" id="{6CDD92F2-ED96-801E-80DE-9288F678CE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4603C3-52E4-5A48-D7B5-38EE1DB256A6}"/>
              </a:ext>
            </a:extLst>
          </p:cNvPr>
          <p:cNvSpPr>
            <a:spLocks noGrp="1"/>
          </p:cNvSpPr>
          <p:nvPr>
            <p:ph type="sldNum" sz="quarter" idx="12"/>
          </p:nvPr>
        </p:nvSpPr>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768314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E80F1-CF4B-FE1E-2FC1-19D60290AE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4A1075-232E-3625-392F-83DA351D9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1C9947F-5AFD-B7B3-51A1-355F87D0BE8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9280443-ED45-E743-859D-CA984FF99E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336868-C020-9B16-6B2B-044DE86888E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1909247-7703-3C0F-41A5-94C3DA1102E2}"/>
              </a:ext>
            </a:extLst>
          </p:cNvPr>
          <p:cNvSpPr>
            <a:spLocks noGrp="1"/>
          </p:cNvSpPr>
          <p:nvPr>
            <p:ph type="dt" sz="half" idx="10"/>
          </p:nvPr>
        </p:nvSpPr>
        <p:spPr/>
        <p:txBody>
          <a:bodyPr/>
          <a:lstStyle/>
          <a:p>
            <a:fld id="{D3EC3D8B-CDF9-46EE-A0D7-3B4766F83441}" type="datetimeFigureOut">
              <a:rPr lang="zh-CN" altLang="en-US" smtClean="0"/>
              <a:t>2024/12/12</a:t>
            </a:fld>
            <a:endParaRPr lang="zh-CN" altLang="en-US"/>
          </a:p>
        </p:txBody>
      </p:sp>
      <p:sp>
        <p:nvSpPr>
          <p:cNvPr id="8" name="页脚占位符 7">
            <a:extLst>
              <a:ext uri="{FF2B5EF4-FFF2-40B4-BE49-F238E27FC236}">
                <a16:creationId xmlns:a16="http://schemas.microsoft.com/office/drawing/2014/main" id="{EF80047E-B230-CD1F-0286-72A47B085A4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8E24393-42B3-AB5A-FDB3-53A242358C2F}"/>
              </a:ext>
            </a:extLst>
          </p:cNvPr>
          <p:cNvSpPr>
            <a:spLocks noGrp="1"/>
          </p:cNvSpPr>
          <p:nvPr>
            <p:ph type="sldNum" sz="quarter" idx="12"/>
          </p:nvPr>
        </p:nvSpPr>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5869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D7903-6BAC-1817-4FFD-399550D369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E114F69-C7CF-909B-4B09-2401876DBF51}"/>
              </a:ext>
            </a:extLst>
          </p:cNvPr>
          <p:cNvSpPr>
            <a:spLocks noGrp="1"/>
          </p:cNvSpPr>
          <p:nvPr>
            <p:ph type="dt" sz="half" idx="10"/>
          </p:nvPr>
        </p:nvSpPr>
        <p:spPr/>
        <p:txBody>
          <a:bodyPr/>
          <a:lstStyle/>
          <a:p>
            <a:fld id="{D3EC3D8B-CDF9-46EE-A0D7-3B4766F83441}" type="datetimeFigureOut">
              <a:rPr lang="zh-CN" altLang="en-US" smtClean="0"/>
              <a:t>2024/12/12</a:t>
            </a:fld>
            <a:endParaRPr lang="zh-CN" altLang="en-US"/>
          </a:p>
        </p:txBody>
      </p:sp>
      <p:sp>
        <p:nvSpPr>
          <p:cNvPr id="4" name="页脚占位符 3">
            <a:extLst>
              <a:ext uri="{FF2B5EF4-FFF2-40B4-BE49-F238E27FC236}">
                <a16:creationId xmlns:a16="http://schemas.microsoft.com/office/drawing/2014/main" id="{459B2407-B776-0580-A353-2B1B030F3E7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1F3402-6E6A-4A69-2636-7AB2AB7942BD}"/>
              </a:ext>
            </a:extLst>
          </p:cNvPr>
          <p:cNvSpPr>
            <a:spLocks noGrp="1"/>
          </p:cNvSpPr>
          <p:nvPr>
            <p:ph type="sldNum" sz="quarter" idx="12"/>
          </p:nvPr>
        </p:nvSpPr>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2867333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6F55E42-AAC1-5C8D-A299-AAF4BB3AAF33}"/>
              </a:ext>
            </a:extLst>
          </p:cNvPr>
          <p:cNvSpPr>
            <a:spLocks noGrp="1"/>
          </p:cNvSpPr>
          <p:nvPr>
            <p:ph type="dt" sz="half" idx="10"/>
          </p:nvPr>
        </p:nvSpPr>
        <p:spPr/>
        <p:txBody>
          <a:bodyPr/>
          <a:lstStyle/>
          <a:p>
            <a:fld id="{D3EC3D8B-CDF9-46EE-A0D7-3B4766F83441}" type="datetimeFigureOut">
              <a:rPr lang="zh-CN" altLang="en-US" smtClean="0"/>
              <a:t>2024/12/12</a:t>
            </a:fld>
            <a:endParaRPr lang="zh-CN" altLang="en-US"/>
          </a:p>
        </p:txBody>
      </p:sp>
      <p:sp>
        <p:nvSpPr>
          <p:cNvPr id="3" name="页脚占位符 2">
            <a:extLst>
              <a:ext uri="{FF2B5EF4-FFF2-40B4-BE49-F238E27FC236}">
                <a16:creationId xmlns:a16="http://schemas.microsoft.com/office/drawing/2014/main" id="{D34C736E-9036-1AFD-60F2-F2A0381CA5F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D3CD576-1AE1-D8F0-6821-20591BE80F92}"/>
              </a:ext>
            </a:extLst>
          </p:cNvPr>
          <p:cNvSpPr>
            <a:spLocks noGrp="1"/>
          </p:cNvSpPr>
          <p:nvPr>
            <p:ph type="sldNum" sz="quarter" idx="12"/>
          </p:nvPr>
        </p:nvSpPr>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300530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B2AA5-B5F7-54E4-742A-31246AA7A33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B36FD0-F9BF-D448-1D7A-86DE5B0C10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26314B8-DB4E-0EE4-D514-034A0B9EC5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97A841-5FB4-BC22-3407-262AC9A99831}"/>
              </a:ext>
            </a:extLst>
          </p:cNvPr>
          <p:cNvSpPr>
            <a:spLocks noGrp="1"/>
          </p:cNvSpPr>
          <p:nvPr>
            <p:ph type="dt" sz="half" idx="10"/>
          </p:nvPr>
        </p:nvSpPr>
        <p:spPr/>
        <p:txBody>
          <a:bodyPr/>
          <a:lstStyle/>
          <a:p>
            <a:fld id="{D3EC3D8B-CDF9-46EE-A0D7-3B4766F83441}" type="datetimeFigureOut">
              <a:rPr lang="zh-CN" altLang="en-US" smtClean="0"/>
              <a:t>2024/12/12</a:t>
            </a:fld>
            <a:endParaRPr lang="zh-CN" altLang="en-US"/>
          </a:p>
        </p:txBody>
      </p:sp>
      <p:sp>
        <p:nvSpPr>
          <p:cNvPr id="6" name="页脚占位符 5">
            <a:extLst>
              <a:ext uri="{FF2B5EF4-FFF2-40B4-BE49-F238E27FC236}">
                <a16:creationId xmlns:a16="http://schemas.microsoft.com/office/drawing/2014/main" id="{576C3091-B4B3-4441-6751-6FE28395FC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E7CC22-38AB-8B7C-6E7A-29F5AC607799}"/>
              </a:ext>
            </a:extLst>
          </p:cNvPr>
          <p:cNvSpPr>
            <a:spLocks noGrp="1"/>
          </p:cNvSpPr>
          <p:nvPr>
            <p:ph type="sldNum" sz="quarter" idx="12"/>
          </p:nvPr>
        </p:nvSpPr>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4218267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DBF4C-1DE6-4437-0784-30C06CC386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AEE2BF-8986-9ADD-3077-1D1F72819B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B9B7786-F3A4-426A-1017-E0BD3B286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90EAB7-52BF-BF3D-B036-F629ED826834}"/>
              </a:ext>
            </a:extLst>
          </p:cNvPr>
          <p:cNvSpPr>
            <a:spLocks noGrp="1"/>
          </p:cNvSpPr>
          <p:nvPr>
            <p:ph type="dt" sz="half" idx="10"/>
          </p:nvPr>
        </p:nvSpPr>
        <p:spPr/>
        <p:txBody>
          <a:bodyPr/>
          <a:lstStyle/>
          <a:p>
            <a:fld id="{D3EC3D8B-CDF9-46EE-A0D7-3B4766F83441}" type="datetimeFigureOut">
              <a:rPr lang="zh-CN" altLang="en-US" smtClean="0"/>
              <a:t>2024/12/12</a:t>
            </a:fld>
            <a:endParaRPr lang="zh-CN" altLang="en-US"/>
          </a:p>
        </p:txBody>
      </p:sp>
      <p:sp>
        <p:nvSpPr>
          <p:cNvPr id="6" name="页脚占位符 5">
            <a:extLst>
              <a:ext uri="{FF2B5EF4-FFF2-40B4-BE49-F238E27FC236}">
                <a16:creationId xmlns:a16="http://schemas.microsoft.com/office/drawing/2014/main" id="{D28B4D8E-EEAB-8BAA-97CA-109CC2AD7C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983389-B538-9BBE-F296-3A04822AD332}"/>
              </a:ext>
            </a:extLst>
          </p:cNvPr>
          <p:cNvSpPr>
            <a:spLocks noGrp="1"/>
          </p:cNvSpPr>
          <p:nvPr>
            <p:ph type="sldNum" sz="quarter" idx="12"/>
          </p:nvPr>
        </p:nvSpPr>
        <p:spPr/>
        <p:txBody>
          <a:body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89659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F270D4-1BFF-52F0-5468-7AD592EE88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9C2F10-AB0E-93AB-AA68-8CEC729B13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D06171-D5A8-CA6A-BD86-859C14DF7E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EC3D8B-CDF9-46EE-A0D7-3B4766F83441}" type="datetimeFigureOut">
              <a:rPr lang="zh-CN" altLang="en-US" smtClean="0"/>
              <a:t>2024/12/12</a:t>
            </a:fld>
            <a:endParaRPr lang="zh-CN" altLang="en-US"/>
          </a:p>
        </p:txBody>
      </p:sp>
      <p:sp>
        <p:nvSpPr>
          <p:cNvPr id="5" name="页脚占位符 4">
            <a:extLst>
              <a:ext uri="{FF2B5EF4-FFF2-40B4-BE49-F238E27FC236}">
                <a16:creationId xmlns:a16="http://schemas.microsoft.com/office/drawing/2014/main" id="{572E650A-4412-AFA9-9B36-8020E760B1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69C988C1-17E0-736D-46C5-821652D247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1580367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818A04-7889-A3D5-302C-F267FE9351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8" y="0"/>
            <a:ext cx="12192000" cy="6858000"/>
          </a:xfrm>
          <a:prstGeom prst="rect">
            <a:avLst/>
          </a:prstGeom>
        </p:spPr>
      </p:pic>
      <p:sp>
        <p:nvSpPr>
          <p:cNvPr id="2" name="Title Placeholder 1">
            <a:extLst>
              <a:ext uri="{FF2B5EF4-FFF2-40B4-BE49-F238E27FC236}">
                <a16:creationId xmlns:a16="http://schemas.microsoft.com/office/drawing/2014/main" id="{61F18504-D86E-411A-B171-2A74DE296A53}"/>
              </a:ext>
            </a:extLst>
          </p:cNvPr>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Text Placeholder 2">
            <a:extLst>
              <a:ext uri="{FF2B5EF4-FFF2-40B4-BE49-F238E27FC236}">
                <a16:creationId xmlns:a16="http://schemas.microsoft.com/office/drawing/2014/main" id="{468A4509-A6D7-41B5-BE28-213FB58E8B74}"/>
              </a:ext>
            </a:extLst>
          </p:cNvPr>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Date Placeholder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fld id="{D3EC3D8B-CDF9-46EE-A0D7-3B4766F83441}" type="datetimeFigureOut">
              <a:rPr lang="zh-CN" altLang="en-US" smtClean="0"/>
              <a:t>2024/12/12</a:t>
            </a:fld>
            <a:endParaRPr lang="zh-CN" altLang="en-US"/>
          </a:p>
        </p:txBody>
      </p:sp>
      <p:sp>
        <p:nvSpPr>
          <p:cNvPr id="11" name="Footer Placeholder 10">
            <a:extLst>
              <a:ext uri="{FF2B5EF4-FFF2-40B4-BE49-F238E27FC236}">
                <a16:creationId xmlns:a16="http://schemas.microsoft.com/office/drawing/2014/main" id="{C0483E03-0186-4754-8285-0D57953FBD75}"/>
              </a:ext>
            </a:extLst>
          </p:cNvPr>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endParaRPr lang="zh-CN" altLang="en-US"/>
          </a:p>
        </p:txBody>
      </p:sp>
      <p:sp>
        <p:nvSpPr>
          <p:cNvPr id="12" name="Slide Number Placeholder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C6F4F119-283E-4942-9394-CAC01FAFDA93}" type="slidenum">
              <a:rPr lang="zh-CN" altLang="en-US" smtClean="0"/>
              <a:t>‹#›</a:t>
            </a:fld>
            <a:endParaRPr lang="zh-CN" altLang="en-US"/>
          </a:p>
        </p:txBody>
      </p:sp>
    </p:spTree>
    <p:extLst>
      <p:ext uri="{BB962C8B-B14F-4D97-AF65-F5344CB8AC3E}">
        <p14:creationId xmlns:p14="http://schemas.microsoft.com/office/powerpoint/2010/main" val="7660524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Unraveling the Social Impacts of Artificial Intelligence - Office of  Research">
            <a:extLst>
              <a:ext uri="{FF2B5EF4-FFF2-40B4-BE49-F238E27FC236}">
                <a16:creationId xmlns:a16="http://schemas.microsoft.com/office/drawing/2014/main" id="{BA9BCFD8-62A2-12B3-665C-A52707CC9E3A}"/>
              </a:ext>
            </a:extLst>
          </p:cNvPr>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l="971" r="1" b="1"/>
          <a:stretch/>
        </p:blipFill>
        <p:spPr bwMode="auto">
          <a:xfrm>
            <a:off x="0" y="10"/>
            <a:ext cx="12192000"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4" descr="UChicago Essay Guide - Ivy Scholars">
            <a:extLst>
              <a:ext uri="{FF2B5EF4-FFF2-40B4-BE49-F238E27FC236}">
                <a16:creationId xmlns:a16="http://schemas.microsoft.com/office/drawing/2014/main" id="{1B5DCF4F-2A66-073B-3648-6F19F9BAF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FA5A1B5-9717-337E-5937-F9A3E0CDD659}"/>
              </a:ext>
            </a:extLst>
          </p:cNvPr>
          <p:cNvSpPr txBox="1"/>
          <p:nvPr/>
        </p:nvSpPr>
        <p:spPr>
          <a:xfrm>
            <a:off x="1271751" y="1704229"/>
            <a:ext cx="9816662" cy="1908215"/>
          </a:xfrm>
          <a:prstGeom prst="rect">
            <a:avLst/>
          </a:prstGeom>
          <a:noFill/>
        </p:spPr>
        <p:txBody>
          <a:bodyPr wrap="square">
            <a:spAutoFit/>
          </a:bodyPr>
          <a:lstStyle/>
          <a:p>
            <a:pPr algn="ctr">
              <a:spcAft>
                <a:spcPts val="1200"/>
              </a:spcAft>
            </a:pPr>
            <a:r>
              <a:rPr lang="en-US" altLang="zh-CN" sz="3600" b="1" dirty="0">
                <a:latin typeface="Arial" panose="020B0604020202020204" pitchFamily="34" charset="0"/>
                <a:cs typeface="Arial" panose="020B0604020202020204" pitchFamily="34" charset="0"/>
              </a:rPr>
              <a:t>Beyond Moravec's Paradox: </a:t>
            </a:r>
          </a:p>
          <a:p>
            <a:pPr algn="ctr">
              <a:spcAft>
                <a:spcPts val="1200"/>
              </a:spcAft>
            </a:pPr>
            <a:r>
              <a:rPr lang="en-US" altLang="zh-CN" sz="3600" b="1" dirty="0">
                <a:latin typeface="Arial" panose="020B0604020202020204" pitchFamily="34" charset="0"/>
                <a:cs typeface="Arial" panose="020B0604020202020204" pitchFamily="34" charset="0"/>
              </a:rPr>
              <a:t>A Data-Driven Analysis of AI's Transformative Impact Across Industries</a:t>
            </a:r>
            <a:endParaRPr lang="zh-CN" altLang="en-US" sz="3600" b="1"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CCA1D499-4D70-3F44-7E08-EA185AFEFC54}"/>
              </a:ext>
            </a:extLst>
          </p:cNvPr>
          <p:cNvSpPr txBox="1"/>
          <p:nvPr/>
        </p:nvSpPr>
        <p:spPr>
          <a:xfrm>
            <a:off x="2226669" y="3850227"/>
            <a:ext cx="7735614" cy="923330"/>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A final project prepared for:</a:t>
            </a:r>
          </a:p>
          <a:p>
            <a:pPr algn="ctr"/>
            <a:r>
              <a:rPr lang="en-US" altLang="zh-CN" dirty="0">
                <a:latin typeface="Arial" panose="020B0604020202020204" pitchFamily="34" charset="0"/>
                <a:cs typeface="Arial" panose="020B0604020202020204" pitchFamily="34" charset="0"/>
              </a:rPr>
              <a:t> ADSP 32018 IP01 (Autumn 2024) Natural Language Processing and Cognitive Computing</a:t>
            </a:r>
          </a:p>
        </p:txBody>
      </p:sp>
      <p:sp>
        <p:nvSpPr>
          <p:cNvPr id="9" name="文本框 8">
            <a:extLst>
              <a:ext uri="{FF2B5EF4-FFF2-40B4-BE49-F238E27FC236}">
                <a16:creationId xmlns:a16="http://schemas.microsoft.com/office/drawing/2014/main" id="{AE895208-53C7-656A-0C74-D9B19E811C04}"/>
              </a:ext>
            </a:extLst>
          </p:cNvPr>
          <p:cNvSpPr txBox="1"/>
          <p:nvPr/>
        </p:nvSpPr>
        <p:spPr>
          <a:xfrm>
            <a:off x="4338143" y="5446446"/>
            <a:ext cx="3810001" cy="369332"/>
          </a:xfrm>
          <a:prstGeom prst="rect">
            <a:avLst/>
          </a:prstGeom>
          <a:noFill/>
        </p:spPr>
        <p:txBody>
          <a:bodyPr wrap="square">
            <a:spAutoFit/>
          </a:bodyPr>
          <a:lstStyle/>
          <a:p>
            <a:r>
              <a:rPr lang="en-US" altLang="zh-CN" b="1" dirty="0">
                <a:solidFill>
                  <a:schemeClr val="bg2">
                    <a:lumMod val="50000"/>
                  </a:schemeClr>
                </a:solidFill>
                <a:latin typeface="Arial" panose="020B0604020202020204" pitchFamily="34" charset="0"/>
                <a:cs typeface="Arial" panose="020B0604020202020204" pitchFamily="34" charset="0"/>
              </a:rPr>
              <a:t>Qi Zhao, zhaoq@uchicago.edu</a:t>
            </a:r>
            <a:endParaRPr lang="zh-CN" altLang="en-US" dirty="0">
              <a:solidFill>
                <a:schemeClr val="bg2">
                  <a:lumMod val="50000"/>
                </a:schemeClr>
              </a:solidFill>
            </a:endParaRPr>
          </a:p>
        </p:txBody>
      </p:sp>
      <p:sp>
        <p:nvSpPr>
          <p:cNvPr id="10" name="文本框 9">
            <a:extLst>
              <a:ext uri="{FF2B5EF4-FFF2-40B4-BE49-F238E27FC236}">
                <a16:creationId xmlns:a16="http://schemas.microsoft.com/office/drawing/2014/main" id="{E467C2B3-5B54-00FC-3704-A8F7392C8BA9}"/>
              </a:ext>
            </a:extLst>
          </p:cNvPr>
          <p:cNvSpPr txBox="1"/>
          <p:nvPr/>
        </p:nvSpPr>
        <p:spPr>
          <a:xfrm>
            <a:off x="5392616" y="6119335"/>
            <a:ext cx="1701054" cy="369332"/>
          </a:xfrm>
          <a:prstGeom prst="rect">
            <a:avLst/>
          </a:prstGeom>
          <a:noFill/>
        </p:spPr>
        <p:txBody>
          <a:bodyPr wrap="square" lIns="91440" tIns="45720" rIns="91440" bIns="45720" anchor="t">
            <a:spAutoFit/>
          </a:bodyPr>
          <a:lstStyle/>
          <a:p>
            <a:r>
              <a:rPr lang="en-US" altLang="zh-CN" dirty="0">
                <a:solidFill>
                  <a:srgbClr val="800000"/>
                </a:solidFill>
                <a:latin typeface="+mj-lt"/>
                <a:ea typeface="黑体"/>
                <a:cs typeface="Arial"/>
              </a:rPr>
              <a:t>Dec 12, 2024</a:t>
            </a:r>
            <a:endParaRPr lang="zh-CN" altLang="en-US" dirty="0">
              <a:solidFill>
                <a:srgbClr val="800000"/>
              </a:solidFill>
            </a:endParaRPr>
          </a:p>
        </p:txBody>
      </p:sp>
    </p:spTree>
    <p:extLst>
      <p:ext uri="{BB962C8B-B14F-4D97-AF65-F5344CB8AC3E}">
        <p14:creationId xmlns:p14="http://schemas.microsoft.com/office/powerpoint/2010/main" val="551726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Chicago Essay Guide - Ivy Scholars">
            <a:extLst>
              <a:ext uri="{FF2B5EF4-FFF2-40B4-BE49-F238E27FC236}">
                <a16:creationId xmlns:a16="http://schemas.microsoft.com/office/drawing/2014/main" id="{1CCCAC8D-F532-D12C-AA9D-E0870FCC2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6B671B20-3696-CDA5-1025-D3AC43BF8A5A}"/>
              </a:ext>
            </a:extLst>
          </p:cNvPr>
          <p:cNvSpPr>
            <a:spLocks noGrp="1"/>
          </p:cNvSpPr>
          <p:nvPr>
            <p:ph type="title"/>
          </p:nvPr>
        </p:nvSpPr>
        <p:spPr>
          <a:xfrm>
            <a:off x="1403130" y="210207"/>
            <a:ext cx="7005147"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Sentiment Analysis Over Time</a:t>
            </a:r>
          </a:p>
        </p:txBody>
      </p:sp>
      <p:sp>
        <p:nvSpPr>
          <p:cNvPr id="10" name="文本框 9">
            <a:extLst>
              <a:ext uri="{FF2B5EF4-FFF2-40B4-BE49-F238E27FC236}">
                <a16:creationId xmlns:a16="http://schemas.microsoft.com/office/drawing/2014/main" id="{F5483D9E-6E84-33B4-843D-DCAD2DF4A3F8}"/>
              </a:ext>
            </a:extLst>
          </p:cNvPr>
          <p:cNvSpPr txBox="1"/>
          <p:nvPr/>
        </p:nvSpPr>
        <p:spPr>
          <a:xfrm>
            <a:off x="388884" y="5268014"/>
            <a:ext cx="11766330" cy="1515095"/>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The sentiment analysis reveals that AI development maintains predominantly positive and neutral coverage, collectively accounting for over 95% of discussions. </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Based on our focus on distinguishing genuine technical achievements from general updates, </a:t>
            </a:r>
            <a:r>
              <a:rPr lang="en-US" altLang="zh-CN" sz="1400" b="1" i="1" dirty="0">
                <a:solidFill>
                  <a:schemeClr val="accent6">
                    <a:lumMod val="50000"/>
                  </a:schemeClr>
                </a:solidFill>
                <a:latin typeface="Arial" panose="020B0604020202020204" pitchFamily="34" charset="0"/>
                <a:cs typeface="Arial" panose="020B0604020202020204" pitchFamily="34" charset="0"/>
              </a:rPr>
              <a:t>significant AI breakthroughs were identified during 2022-05 to 2022-07</a:t>
            </a:r>
            <a:r>
              <a:rPr lang="en-US" altLang="zh-CN" sz="1400" dirty="0">
                <a:latin typeface="Arial" panose="020B0604020202020204" pitchFamily="34" charset="0"/>
                <a:cs typeface="Arial" panose="020B0604020202020204" pitchFamily="34" charset="0"/>
              </a:rPr>
              <a:t>, where positive sentiment peaked at nearly 60%. While neutral coverage has fluctuated between 40-60%, negative sentiment has remained consistently low (around 2%), indicating persistent but stable levels of concern about AI development.</a:t>
            </a:r>
          </a:p>
        </p:txBody>
      </p:sp>
      <p:pic>
        <p:nvPicPr>
          <p:cNvPr id="9" name="图片 8" descr="图表, 直方图&#10;&#10;描述已自动生成">
            <a:extLst>
              <a:ext uri="{FF2B5EF4-FFF2-40B4-BE49-F238E27FC236}">
                <a16:creationId xmlns:a16="http://schemas.microsoft.com/office/drawing/2014/main" id="{C3A72329-8B07-663A-CCDF-F04B393F0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344" y="1365514"/>
            <a:ext cx="7580586" cy="3775899"/>
          </a:xfrm>
          <a:prstGeom prst="rect">
            <a:avLst/>
          </a:prstGeom>
        </p:spPr>
      </p:pic>
    </p:spTree>
    <p:extLst>
      <p:ext uri="{BB962C8B-B14F-4D97-AF65-F5344CB8AC3E}">
        <p14:creationId xmlns:p14="http://schemas.microsoft.com/office/powerpoint/2010/main" val="2890576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9A7D56-287D-764F-A65B-35480D100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16" y="2538119"/>
            <a:ext cx="5289856" cy="39086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E135D4C-55F1-8212-BBD7-6198DAA28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38119"/>
            <a:ext cx="5551940" cy="39086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Chicago Essay Guide - Ivy Scholars">
            <a:extLst>
              <a:ext uri="{FF2B5EF4-FFF2-40B4-BE49-F238E27FC236}">
                <a16:creationId xmlns:a16="http://schemas.microsoft.com/office/drawing/2014/main" id="{CFBD2910-1D59-413A-1B7B-1B3AA7567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9D7C9B05-AF66-4381-D969-436AB91DACB2}"/>
              </a:ext>
            </a:extLst>
          </p:cNvPr>
          <p:cNvSpPr txBox="1">
            <a:spLocks/>
          </p:cNvSpPr>
          <p:nvPr/>
        </p:nvSpPr>
        <p:spPr>
          <a:xfrm>
            <a:off x="1403129" y="210207"/>
            <a:ext cx="9375229" cy="825062"/>
          </a:xfrm>
          <a:prstGeom prst="rect">
            <a:avLst/>
          </a:prstGeom>
        </p:spPr>
        <p:txBody>
          <a:bodyPr vert="horz" lIns="91440" tIns="45720" rIns="91440" bIns="45720" rtlCol="0" anchor="b">
            <a:no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Sentiment Analysis with Keyword Pattern</a:t>
            </a:r>
          </a:p>
        </p:txBody>
      </p:sp>
      <p:sp>
        <p:nvSpPr>
          <p:cNvPr id="9" name="文本框 8">
            <a:extLst>
              <a:ext uri="{FF2B5EF4-FFF2-40B4-BE49-F238E27FC236}">
                <a16:creationId xmlns:a16="http://schemas.microsoft.com/office/drawing/2014/main" id="{5B2F05B0-9484-DB14-C270-AA9B86C7644E}"/>
              </a:ext>
            </a:extLst>
          </p:cNvPr>
          <p:cNvSpPr txBox="1"/>
          <p:nvPr/>
        </p:nvSpPr>
        <p:spPr>
          <a:xfrm>
            <a:off x="1482686" y="6483567"/>
            <a:ext cx="3688404" cy="307777"/>
          </a:xfrm>
          <a:prstGeom prst="rect">
            <a:avLst/>
          </a:prstGeom>
          <a:noFill/>
        </p:spPr>
        <p:txBody>
          <a:bodyPr wrap="square">
            <a:spAutoFit/>
          </a:bodyPr>
          <a:lstStyle/>
          <a:p>
            <a:r>
              <a:rPr lang="zh-CN" altLang="en-US" sz="1400" b="1" dirty="0">
                <a:solidFill>
                  <a:schemeClr val="accent3">
                    <a:lumMod val="50000"/>
                  </a:schemeClr>
                </a:solidFill>
                <a:latin typeface="Arial" panose="020B0604020202020204" pitchFamily="34" charset="0"/>
                <a:cs typeface="Arial" panose="020B0604020202020204" pitchFamily="34" charset="0"/>
              </a:rPr>
              <a:t>Associated with Positive Sentiment</a:t>
            </a:r>
          </a:p>
        </p:txBody>
      </p:sp>
      <p:sp>
        <p:nvSpPr>
          <p:cNvPr id="16" name="文本框 15">
            <a:extLst>
              <a:ext uri="{FF2B5EF4-FFF2-40B4-BE49-F238E27FC236}">
                <a16:creationId xmlns:a16="http://schemas.microsoft.com/office/drawing/2014/main" id="{D423ECD1-C910-C194-FF5D-72F933AD78D3}"/>
              </a:ext>
            </a:extLst>
          </p:cNvPr>
          <p:cNvSpPr txBox="1"/>
          <p:nvPr/>
        </p:nvSpPr>
        <p:spPr>
          <a:xfrm>
            <a:off x="1184166" y="1238912"/>
            <a:ext cx="10463774" cy="1034963"/>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zh-CN" altLang="en-US" sz="1600" dirty="0">
                <a:latin typeface="Arial" panose="020B0604020202020204" pitchFamily="34" charset="0"/>
                <a:cs typeface="Arial" panose="020B0604020202020204" pitchFamily="34" charset="0"/>
              </a:rPr>
              <a:t>The word cloud analysis clearly reveals distinct patterns between sentiment categories. </a:t>
            </a:r>
            <a:endParaRPr lang="en-US" altLang="zh-CN" sz="1600" dirty="0">
              <a:latin typeface="Arial" panose="020B0604020202020204" pitchFamily="34" charset="0"/>
              <a:cs typeface="Arial" panose="020B0604020202020204" pitchFamily="34" charset="0"/>
            </a:endParaRPr>
          </a:p>
          <a:p>
            <a:pPr marL="285750" indent="-285750">
              <a:lnSpc>
                <a:spcPct val="120000"/>
              </a:lnSpc>
              <a:spcAft>
                <a:spcPts val="1200"/>
              </a:spcAft>
              <a:buFont typeface="Arial" panose="020B0604020202020204" pitchFamily="34" charset="0"/>
              <a:buChar char="•"/>
            </a:pPr>
            <a:r>
              <a:rPr lang="zh-CN" altLang="en-US" sz="1400" dirty="0">
                <a:latin typeface="Arial" panose="020B0604020202020204" pitchFamily="34" charset="0"/>
                <a:cs typeface="Arial" panose="020B0604020202020204" pitchFamily="34" charset="0"/>
              </a:rPr>
              <a:t>In the Positive word cloud, prominent terms included "technology", "market", "business", "artificial", "intelligence", and "company", while the Negative word cloud highlighted terms such as "news", "technology", "say", "video", "privacy", and "data".</a:t>
            </a:r>
          </a:p>
        </p:txBody>
      </p:sp>
      <p:sp>
        <p:nvSpPr>
          <p:cNvPr id="17" name="文本框 16">
            <a:extLst>
              <a:ext uri="{FF2B5EF4-FFF2-40B4-BE49-F238E27FC236}">
                <a16:creationId xmlns:a16="http://schemas.microsoft.com/office/drawing/2014/main" id="{9C0A457D-6B98-1BBD-2F22-CFF034C230A1}"/>
              </a:ext>
            </a:extLst>
          </p:cNvPr>
          <p:cNvSpPr txBox="1"/>
          <p:nvPr/>
        </p:nvSpPr>
        <p:spPr>
          <a:xfrm>
            <a:off x="7205569" y="6483567"/>
            <a:ext cx="3688404" cy="307777"/>
          </a:xfrm>
          <a:prstGeom prst="rect">
            <a:avLst/>
          </a:prstGeom>
          <a:noFill/>
        </p:spPr>
        <p:txBody>
          <a:bodyPr wrap="square">
            <a:spAutoFit/>
          </a:bodyPr>
          <a:lstStyle/>
          <a:p>
            <a:r>
              <a:rPr lang="zh-CN" altLang="en-US" sz="1400" b="1" dirty="0">
                <a:latin typeface="Arial" panose="020B0604020202020204" pitchFamily="34" charset="0"/>
                <a:cs typeface="Arial" panose="020B0604020202020204" pitchFamily="34" charset="0"/>
              </a:rPr>
              <a:t>Associated with </a:t>
            </a:r>
            <a:r>
              <a:rPr lang="en-US" altLang="zh-CN" sz="1400" b="1" dirty="0">
                <a:latin typeface="Arial" panose="020B0604020202020204" pitchFamily="34" charset="0"/>
                <a:cs typeface="Arial" panose="020B0604020202020204" pitchFamily="34" charset="0"/>
              </a:rPr>
              <a:t>Negative</a:t>
            </a:r>
            <a:r>
              <a:rPr lang="zh-CN" altLang="en-US" sz="1400" b="1" dirty="0">
                <a:latin typeface="Arial" panose="020B0604020202020204" pitchFamily="34" charset="0"/>
                <a:cs typeface="Arial" panose="020B0604020202020204" pitchFamily="34" charset="0"/>
              </a:rPr>
              <a:t> Sentiment</a:t>
            </a:r>
          </a:p>
        </p:txBody>
      </p:sp>
    </p:spTree>
    <p:extLst>
      <p:ext uri="{BB962C8B-B14F-4D97-AF65-F5344CB8AC3E}">
        <p14:creationId xmlns:p14="http://schemas.microsoft.com/office/powerpoint/2010/main" val="2118109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403130" y="73572"/>
            <a:ext cx="8996856"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Topic Detection: Positive Sentiment</a:t>
            </a:r>
          </a:p>
        </p:txBody>
      </p:sp>
      <p:sp>
        <p:nvSpPr>
          <p:cNvPr id="5" name="文本框 4">
            <a:extLst>
              <a:ext uri="{FF2B5EF4-FFF2-40B4-BE49-F238E27FC236}">
                <a16:creationId xmlns:a16="http://schemas.microsoft.com/office/drawing/2014/main" id="{D72DA81A-07AE-0A57-C756-F7845795ECC1}"/>
              </a:ext>
            </a:extLst>
          </p:cNvPr>
          <p:cNvSpPr txBox="1"/>
          <p:nvPr/>
        </p:nvSpPr>
        <p:spPr>
          <a:xfrm>
            <a:off x="1488528" y="869580"/>
            <a:ext cx="2158562" cy="369332"/>
          </a:xfrm>
          <a:prstGeom prst="rect">
            <a:avLst/>
          </a:prstGeom>
          <a:noFill/>
        </p:spPr>
        <p:txBody>
          <a:bodyPr wrap="square">
            <a:spAutoFit/>
          </a:bodyPr>
          <a:lstStyle/>
          <a:p>
            <a:r>
              <a:rPr lang="en-US" altLang="zh-CN" dirty="0">
                <a:solidFill>
                  <a:schemeClr val="accent3">
                    <a:lumMod val="50000"/>
                  </a:schemeClr>
                </a:solidFill>
                <a:latin typeface="Arial" panose="020B0604020202020204" pitchFamily="34" charset="0"/>
                <a:cs typeface="Arial" panose="020B0604020202020204" pitchFamily="34" charset="0"/>
              </a:rPr>
              <a:t>Based on LDA</a:t>
            </a:r>
            <a:endParaRPr lang="zh-CN" altLang="en-US" dirty="0">
              <a:solidFill>
                <a:schemeClr val="accent3">
                  <a:lumMod val="50000"/>
                </a:schemeClr>
              </a:solidFill>
              <a:latin typeface="Arial" panose="020B0604020202020204" pitchFamily="34" charset="0"/>
              <a:cs typeface="Arial" panose="020B0604020202020204" pitchFamily="34" charset="0"/>
            </a:endParaRPr>
          </a:p>
        </p:txBody>
      </p:sp>
      <p:pic>
        <p:nvPicPr>
          <p:cNvPr id="7" name="图片 6" descr="图表, 折线图&#10;&#10;描述已自动生成">
            <a:extLst>
              <a:ext uri="{FF2B5EF4-FFF2-40B4-BE49-F238E27FC236}">
                <a16:creationId xmlns:a16="http://schemas.microsoft.com/office/drawing/2014/main" id="{26005915-9405-2D02-4B32-99AF6517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5021" y="1508232"/>
            <a:ext cx="6524514" cy="3783725"/>
          </a:xfrm>
          <a:prstGeom prst="rect">
            <a:avLst/>
          </a:prstGeom>
        </p:spPr>
      </p:pic>
      <p:pic>
        <p:nvPicPr>
          <p:cNvPr id="9" name="图片 8" descr="图表, 散点图&#10;&#10;描述已自动生成">
            <a:extLst>
              <a:ext uri="{FF2B5EF4-FFF2-40B4-BE49-F238E27FC236}">
                <a16:creationId xmlns:a16="http://schemas.microsoft.com/office/drawing/2014/main" id="{D3BAF5F7-0EF5-4572-6D0A-36118594D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058" y="1508232"/>
            <a:ext cx="4700969" cy="3153106"/>
          </a:xfrm>
          <a:prstGeom prst="rect">
            <a:avLst/>
          </a:prstGeom>
        </p:spPr>
      </p:pic>
      <p:sp>
        <p:nvSpPr>
          <p:cNvPr id="13" name="文本框 12">
            <a:extLst>
              <a:ext uri="{FF2B5EF4-FFF2-40B4-BE49-F238E27FC236}">
                <a16:creationId xmlns:a16="http://schemas.microsoft.com/office/drawing/2014/main" id="{7573594C-325D-D20B-3A4D-410FFCFAD06E}"/>
              </a:ext>
            </a:extLst>
          </p:cNvPr>
          <p:cNvSpPr txBox="1"/>
          <p:nvPr/>
        </p:nvSpPr>
        <p:spPr>
          <a:xfrm>
            <a:off x="5290534" y="5423222"/>
            <a:ext cx="6738555" cy="136120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400" dirty="0">
                <a:latin typeface="Arial" panose="020B0604020202020204" pitchFamily="34" charset="0"/>
                <a:cs typeface="Arial" panose="020B0604020202020204" pitchFamily="34" charset="0"/>
              </a:rPr>
              <a:t>Analyzing the temporal trends, AI in Customer Service and Tech &amp; Stock Market consistently dominated positive coverage (40-50% and 35-40% respectively), while other topics including Market Growth, News &amp; Media, and Service &amp; Product developments maintained stable but lower proportions (5-10% each) throughout the period.</a:t>
            </a:r>
          </a:p>
        </p:txBody>
      </p:sp>
      <p:sp>
        <p:nvSpPr>
          <p:cNvPr id="15" name="文本框 14">
            <a:extLst>
              <a:ext uri="{FF2B5EF4-FFF2-40B4-BE49-F238E27FC236}">
                <a16:creationId xmlns:a16="http://schemas.microsoft.com/office/drawing/2014/main" id="{0584E741-A8DC-85E2-4327-4804807C69D8}"/>
              </a:ext>
            </a:extLst>
          </p:cNvPr>
          <p:cNvSpPr txBox="1"/>
          <p:nvPr/>
        </p:nvSpPr>
        <p:spPr>
          <a:xfrm>
            <a:off x="589565" y="4814658"/>
            <a:ext cx="4700969" cy="1969770"/>
          </a:xfrm>
          <a:prstGeom prst="rect">
            <a:avLst/>
          </a:prstGeom>
          <a:noFill/>
        </p:spPr>
        <p:txBody>
          <a:bodyPr wrap="square">
            <a:spAutoFit/>
          </a:bodyPr>
          <a:lstStyle/>
          <a:p>
            <a:pPr>
              <a:spcAft>
                <a:spcPts val="1200"/>
              </a:spcAft>
            </a:pPr>
            <a:r>
              <a:rPr lang="en-US" altLang="zh-CN" sz="1200" b="1" dirty="0">
                <a:latin typeface="Arial" panose="020B0604020202020204" pitchFamily="34" charset="0"/>
                <a:cs typeface="Arial" panose="020B0604020202020204" pitchFamily="34" charset="0"/>
              </a:rPr>
              <a:t>Top 5 Positive Topics:</a:t>
            </a:r>
          </a:p>
          <a:p>
            <a:pPr>
              <a:spcAft>
                <a:spcPts val="1200"/>
              </a:spcAft>
            </a:pPr>
            <a:r>
              <a:rPr lang="en-US" altLang="zh-CN" sz="1200" b="1" dirty="0">
                <a:solidFill>
                  <a:schemeClr val="accent3">
                    <a:lumMod val="50000"/>
                  </a:schemeClr>
                </a:solidFill>
                <a:latin typeface="Arial" panose="020B0604020202020204" pitchFamily="34" charset="0"/>
                <a:cs typeface="Arial" panose="020B0604020202020204" pitchFamily="34" charset="0"/>
              </a:rPr>
              <a:t>Topic 1: </a:t>
            </a:r>
            <a:r>
              <a:rPr lang="en-US" altLang="zh-CN" sz="1200" b="0" i="0" dirty="0">
                <a:solidFill>
                  <a:srgbClr val="3D3929"/>
                </a:solidFill>
                <a:effectLst/>
                <a:latin typeface="Arial" panose="020B0604020202020204" pitchFamily="34" charset="0"/>
                <a:cs typeface="Arial" panose="020B0604020202020204" pitchFamily="34" charset="0"/>
              </a:rPr>
              <a:t>AI's Impact on Tech Companies and Stock Market </a:t>
            </a:r>
          </a:p>
          <a:p>
            <a:pPr>
              <a:spcAft>
                <a:spcPts val="1200"/>
              </a:spcAft>
            </a:pPr>
            <a:r>
              <a:rPr lang="en-US" altLang="zh-CN" sz="1200" b="1" dirty="0">
                <a:solidFill>
                  <a:schemeClr val="accent3">
                    <a:lumMod val="50000"/>
                  </a:schemeClr>
                </a:solidFill>
                <a:latin typeface="Arial" panose="020B0604020202020204" pitchFamily="34" charset="0"/>
                <a:cs typeface="Arial" panose="020B0604020202020204" pitchFamily="34" charset="0"/>
              </a:rPr>
              <a:t>Topic 2: </a:t>
            </a:r>
            <a:r>
              <a:rPr lang="en-US" altLang="zh-CN" sz="1200" dirty="0">
                <a:solidFill>
                  <a:srgbClr val="3D3929"/>
                </a:solidFill>
                <a:latin typeface="Arial" panose="020B0604020202020204" pitchFamily="34" charset="0"/>
                <a:cs typeface="Arial" panose="020B0604020202020204" pitchFamily="34" charset="0"/>
              </a:rPr>
              <a:t>AI Market Trends and Business Impact</a:t>
            </a:r>
          </a:p>
          <a:p>
            <a:pPr>
              <a:spcAft>
                <a:spcPts val="1200"/>
              </a:spcAft>
            </a:pPr>
            <a:r>
              <a:rPr lang="en-US" altLang="zh-CN" sz="1200" b="1" i="0" dirty="0">
                <a:solidFill>
                  <a:schemeClr val="accent3">
                    <a:lumMod val="50000"/>
                  </a:schemeClr>
                </a:solidFill>
                <a:effectLst/>
                <a:latin typeface="Arial" panose="020B0604020202020204" pitchFamily="34" charset="0"/>
                <a:cs typeface="Arial" panose="020B0604020202020204" pitchFamily="34" charset="0"/>
              </a:rPr>
              <a:t>Topic 3: </a:t>
            </a:r>
            <a:r>
              <a:rPr lang="en-US" altLang="zh-CN" sz="1200" b="0" i="0" dirty="0">
                <a:solidFill>
                  <a:srgbClr val="3D3929"/>
                </a:solidFill>
                <a:effectLst/>
                <a:latin typeface="Arial" panose="020B0604020202020204" pitchFamily="34" charset="0"/>
                <a:cs typeface="Arial" panose="020B0604020202020204" pitchFamily="34" charset="0"/>
              </a:rPr>
              <a:t>AI in Customer Services </a:t>
            </a:r>
          </a:p>
          <a:p>
            <a:pPr>
              <a:spcAft>
                <a:spcPts val="1200"/>
              </a:spcAft>
            </a:pPr>
            <a:r>
              <a:rPr lang="en-US" altLang="zh-CN" sz="1200" b="1" dirty="0">
                <a:solidFill>
                  <a:schemeClr val="accent3">
                    <a:lumMod val="50000"/>
                  </a:schemeClr>
                </a:solidFill>
                <a:latin typeface="Arial" panose="020B0604020202020204" pitchFamily="34" charset="0"/>
                <a:cs typeface="Arial" panose="020B0604020202020204" pitchFamily="34" charset="0"/>
              </a:rPr>
              <a:t>Topic 4: </a:t>
            </a:r>
            <a:r>
              <a:rPr lang="en-US" altLang="zh-CN" sz="1200" dirty="0">
                <a:solidFill>
                  <a:srgbClr val="3D3929"/>
                </a:solidFill>
                <a:latin typeface="Arial" panose="020B0604020202020204" pitchFamily="34" charset="0"/>
                <a:cs typeface="Arial" panose="020B0604020202020204" pitchFamily="34" charset="0"/>
              </a:rPr>
              <a:t>AI in Newswires and </a:t>
            </a:r>
            <a:r>
              <a:rPr lang="en-US" altLang="zh-CN" sz="1200" dirty="0" err="1">
                <a:solidFill>
                  <a:srgbClr val="3D3929"/>
                </a:solidFill>
                <a:latin typeface="Arial" panose="020B0604020202020204" pitchFamily="34" charset="0"/>
                <a:cs typeface="Arial" panose="020B0604020202020204" pitchFamily="34" charset="0"/>
              </a:rPr>
              <a:t>Presswire</a:t>
            </a:r>
            <a:r>
              <a:rPr lang="en-US" altLang="zh-CN" sz="1200" dirty="0">
                <a:solidFill>
                  <a:srgbClr val="3D3929"/>
                </a:solidFill>
                <a:latin typeface="Arial" panose="020B0604020202020204" pitchFamily="34" charset="0"/>
                <a:cs typeface="Arial" panose="020B0604020202020204" pitchFamily="34" charset="0"/>
              </a:rPr>
              <a:t> Developments </a:t>
            </a:r>
          </a:p>
          <a:p>
            <a:pPr>
              <a:spcAft>
                <a:spcPts val="1200"/>
              </a:spcAft>
            </a:pPr>
            <a:r>
              <a:rPr lang="en-US" altLang="zh-CN" sz="1200" b="1" i="0" dirty="0">
                <a:solidFill>
                  <a:schemeClr val="accent3">
                    <a:lumMod val="50000"/>
                  </a:schemeClr>
                </a:solidFill>
                <a:effectLst/>
                <a:latin typeface="Arial" panose="020B0604020202020204" pitchFamily="34" charset="0"/>
                <a:cs typeface="Arial" panose="020B0604020202020204" pitchFamily="34" charset="0"/>
              </a:rPr>
              <a:t>Topic 5: </a:t>
            </a:r>
            <a:r>
              <a:rPr lang="en-US" altLang="zh-CN" sz="1200" b="0" i="0" dirty="0">
                <a:solidFill>
                  <a:srgbClr val="3D3929"/>
                </a:solidFill>
                <a:effectLst/>
                <a:latin typeface="Arial" panose="020B0604020202020204" pitchFamily="34" charset="0"/>
                <a:cs typeface="Arial" panose="020B0604020202020204" pitchFamily="34" charset="0"/>
              </a:rPr>
              <a:t>AI in Services and Products Developments</a:t>
            </a:r>
            <a:endParaRPr lang="zh-CN"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1030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403130" y="73572"/>
            <a:ext cx="8996856"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Topic Detection: Negative Sentiment</a:t>
            </a:r>
          </a:p>
        </p:txBody>
      </p:sp>
      <p:sp>
        <p:nvSpPr>
          <p:cNvPr id="5" name="文本框 4">
            <a:extLst>
              <a:ext uri="{FF2B5EF4-FFF2-40B4-BE49-F238E27FC236}">
                <a16:creationId xmlns:a16="http://schemas.microsoft.com/office/drawing/2014/main" id="{D72DA81A-07AE-0A57-C756-F7845795ECC1}"/>
              </a:ext>
            </a:extLst>
          </p:cNvPr>
          <p:cNvSpPr txBox="1"/>
          <p:nvPr/>
        </p:nvSpPr>
        <p:spPr>
          <a:xfrm>
            <a:off x="1488528" y="869580"/>
            <a:ext cx="2158562" cy="369332"/>
          </a:xfrm>
          <a:prstGeom prst="rect">
            <a:avLst/>
          </a:prstGeom>
          <a:noFill/>
        </p:spPr>
        <p:txBody>
          <a:bodyPr wrap="square">
            <a:spAutoFit/>
          </a:bodyPr>
          <a:lstStyle/>
          <a:p>
            <a:r>
              <a:rPr lang="en-US" altLang="zh-CN" dirty="0">
                <a:solidFill>
                  <a:schemeClr val="accent3">
                    <a:lumMod val="50000"/>
                  </a:schemeClr>
                </a:solidFill>
                <a:latin typeface="Arial" panose="020B0604020202020204" pitchFamily="34" charset="0"/>
                <a:cs typeface="Arial" panose="020B0604020202020204" pitchFamily="34" charset="0"/>
              </a:rPr>
              <a:t>Based on LDA</a:t>
            </a:r>
            <a:endParaRPr lang="zh-CN" altLang="en-US" dirty="0">
              <a:solidFill>
                <a:schemeClr val="accent3">
                  <a:lumMod val="50000"/>
                </a:schemeClr>
              </a:solidFill>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7573594C-325D-D20B-3A4D-410FFCFAD06E}"/>
              </a:ext>
            </a:extLst>
          </p:cNvPr>
          <p:cNvSpPr txBox="1"/>
          <p:nvPr/>
        </p:nvSpPr>
        <p:spPr>
          <a:xfrm>
            <a:off x="5197368" y="5527406"/>
            <a:ext cx="6994632" cy="110267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Negative coverage was dominated by concerns about tech giants' AI monopoly (40-65%), with a recent sharp increase to 65%, while other issues like security, healthcare, and regional development maintained stable but lower proportions (10-20%). </a:t>
            </a:r>
            <a:r>
              <a:rPr lang="en-US" altLang="zh-CN" sz="1400" b="1" dirty="0">
                <a:solidFill>
                  <a:schemeClr val="accent3">
                    <a:lumMod val="50000"/>
                  </a:schemeClr>
                </a:solidFill>
                <a:latin typeface="Arial" panose="020B0604020202020204" pitchFamily="34" charset="0"/>
                <a:cs typeface="Arial" panose="020B0604020202020204" pitchFamily="34" charset="0"/>
              </a:rPr>
              <a:t>This trend indicates growing anxiety about AI industry concentration.</a:t>
            </a:r>
            <a:endParaRPr lang="zh-CN" altLang="en-US" sz="1400" b="1" dirty="0">
              <a:solidFill>
                <a:schemeClr val="accent3">
                  <a:lumMod val="50000"/>
                </a:schemeClr>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0584E741-A8DC-85E2-4327-4804807C69D8}"/>
              </a:ext>
            </a:extLst>
          </p:cNvPr>
          <p:cNvSpPr txBox="1"/>
          <p:nvPr/>
        </p:nvSpPr>
        <p:spPr>
          <a:xfrm>
            <a:off x="810281" y="4766042"/>
            <a:ext cx="4700969" cy="1969770"/>
          </a:xfrm>
          <a:prstGeom prst="rect">
            <a:avLst/>
          </a:prstGeom>
          <a:noFill/>
        </p:spPr>
        <p:txBody>
          <a:bodyPr wrap="square">
            <a:spAutoFit/>
          </a:bodyPr>
          <a:lstStyle/>
          <a:p>
            <a:pPr>
              <a:spcAft>
                <a:spcPts val="1200"/>
              </a:spcAft>
            </a:pPr>
            <a:r>
              <a:rPr lang="en-US" altLang="zh-CN" sz="1200" b="1" dirty="0">
                <a:latin typeface="Arial" panose="020B0604020202020204" pitchFamily="34" charset="0"/>
                <a:cs typeface="Arial" panose="020B0604020202020204" pitchFamily="34" charset="0"/>
              </a:rPr>
              <a:t>Top 5 Negative Topics:</a:t>
            </a:r>
          </a:p>
          <a:p>
            <a:pPr>
              <a:spcAft>
                <a:spcPts val="1200"/>
              </a:spcAft>
            </a:pPr>
            <a:r>
              <a:rPr lang="en-US" altLang="zh-CN" sz="1200" b="1" dirty="0">
                <a:solidFill>
                  <a:schemeClr val="accent3">
                    <a:lumMod val="50000"/>
                  </a:schemeClr>
                </a:solidFill>
                <a:latin typeface="Arial" panose="020B0604020202020204" pitchFamily="34" charset="0"/>
                <a:cs typeface="Arial" panose="020B0604020202020204" pitchFamily="34" charset="0"/>
              </a:rPr>
              <a:t>Topic 1: </a:t>
            </a:r>
            <a:r>
              <a:rPr lang="en-US" altLang="zh-CN" sz="1200" b="0" i="0" dirty="0">
                <a:solidFill>
                  <a:srgbClr val="3D3929"/>
                </a:solidFill>
                <a:effectLst/>
                <a:latin typeface="Arial" panose="020B0604020202020204" pitchFamily="34" charset="0"/>
                <a:cs typeface="Arial" panose="020B0604020202020204" pitchFamily="34" charset="0"/>
              </a:rPr>
              <a:t>AI Research and Innovation</a:t>
            </a:r>
          </a:p>
          <a:p>
            <a:pPr>
              <a:spcAft>
                <a:spcPts val="1200"/>
              </a:spcAft>
            </a:pPr>
            <a:r>
              <a:rPr lang="en-US" altLang="zh-CN" sz="1200" b="1" dirty="0">
                <a:solidFill>
                  <a:schemeClr val="accent3">
                    <a:lumMod val="50000"/>
                  </a:schemeClr>
                </a:solidFill>
                <a:latin typeface="Arial" panose="020B0604020202020204" pitchFamily="34" charset="0"/>
                <a:cs typeface="Arial" panose="020B0604020202020204" pitchFamily="34" charset="0"/>
              </a:rPr>
              <a:t>Topic 2: </a:t>
            </a:r>
            <a:r>
              <a:rPr lang="en-US" altLang="zh-CN" sz="1200" dirty="0">
                <a:solidFill>
                  <a:srgbClr val="3D3929"/>
                </a:solidFill>
                <a:latin typeface="Arial" panose="020B0604020202020204" pitchFamily="34" charset="0"/>
                <a:cs typeface="Arial" panose="020B0604020202020204" pitchFamily="34" charset="0"/>
              </a:rPr>
              <a:t>AI Security and Privacy</a:t>
            </a:r>
          </a:p>
          <a:p>
            <a:pPr>
              <a:spcAft>
                <a:spcPts val="1200"/>
              </a:spcAft>
            </a:pPr>
            <a:r>
              <a:rPr lang="en-US" altLang="zh-CN" sz="1200" b="1" i="0" dirty="0">
                <a:solidFill>
                  <a:schemeClr val="accent3">
                    <a:lumMod val="50000"/>
                  </a:schemeClr>
                </a:solidFill>
                <a:effectLst/>
                <a:latin typeface="Arial" panose="020B0604020202020204" pitchFamily="34" charset="0"/>
                <a:cs typeface="Arial" panose="020B0604020202020204" pitchFamily="34" charset="0"/>
              </a:rPr>
              <a:t>Topic 3: </a:t>
            </a:r>
            <a:r>
              <a:rPr lang="en-US" altLang="zh-CN" sz="1200" b="0" i="0" dirty="0">
                <a:solidFill>
                  <a:srgbClr val="3D3929"/>
                </a:solidFill>
                <a:effectLst/>
                <a:latin typeface="Arial" panose="020B0604020202020204" pitchFamily="34" charset="0"/>
                <a:cs typeface="Arial" panose="020B0604020202020204" pitchFamily="34" charset="0"/>
              </a:rPr>
              <a:t>AI Development in Tech Giants</a:t>
            </a:r>
          </a:p>
          <a:p>
            <a:pPr>
              <a:spcAft>
                <a:spcPts val="1200"/>
              </a:spcAft>
            </a:pPr>
            <a:r>
              <a:rPr lang="en-US" altLang="zh-CN" sz="1200" b="1" dirty="0">
                <a:solidFill>
                  <a:schemeClr val="accent3">
                    <a:lumMod val="50000"/>
                  </a:schemeClr>
                </a:solidFill>
                <a:latin typeface="Arial" panose="020B0604020202020204" pitchFamily="34" charset="0"/>
                <a:cs typeface="Arial" panose="020B0604020202020204" pitchFamily="34" charset="0"/>
              </a:rPr>
              <a:t>Topic 4: </a:t>
            </a:r>
            <a:r>
              <a:rPr lang="en-US" altLang="zh-CN" sz="1200" dirty="0">
                <a:solidFill>
                  <a:srgbClr val="3D3929"/>
                </a:solidFill>
                <a:latin typeface="Arial" panose="020B0604020202020204" pitchFamily="34" charset="0"/>
                <a:cs typeface="Arial" panose="020B0604020202020204" pitchFamily="34" charset="0"/>
              </a:rPr>
              <a:t>AI in Weather and Stories Developments</a:t>
            </a:r>
          </a:p>
          <a:p>
            <a:pPr>
              <a:spcAft>
                <a:spcPts val="1200"/>
              </a:spcAft>
            </a:pPr>
            <a:r>
              <a:rPr lang="en-US" altLang="zh-CN" sz="1200" b="1" i="0" dirty="0">
                <a:solidFill>
                  <a:schemeClr val="accent3">
                    <a:lumMod val="50000"/>
                  </a:schemeClr>
                </a:solidFill>
                <a:effectLst/>
                <a:latin typeface="Arial" panose="020B0604020202020204" pitchFamily="34" charset="0"/>
                <a:cs typeface="Arial" panose="020B0604020202020204" pitchFamily="34" charset="0"/>
              </a:rPr>
              <a:t>Topic 5: </a:t>
            </a:r>
            <a:r>
              <a:rPr lang="en-US" altLang="zh-CN" sz="1200" b="0" i="0" dirty="0">
                <a:solidFill>
                  <a:srgbClr val="3D3929"/>
                </a:solidFill>
                <a:effectLst/>
                <a:latin typeface="Arial" panose="020B0604020202020204" pitchFamily="34" charset="0"/>
                <a:cs typeface="Arial" panose="020B0604020202020204" pitchFamily="34" charset="0"/>
              </a:rPr>
              <a:t>AI in India and Icon Developments</a:t>
            </a:r>
            <a:endParaRPr lang="zh-CN" altLang="en-US" sz="1200" dirty="0">
              <a:latin typeface="Arial" panose="020B0604020202020204" pitchFamily="34" charset="0"/>
              <a:cs typeface="Arial" panose="020B0604020202020204" pitchFamily="34" charset="0"/>
            </a:endParaRPr>
          </a:p>
        </p:txBody>
      </p:sp>
      <p:pic>
        <p:nvPicPr>
          <p:cNvPr id="6" name="图片 5" descr="图表&#10;&#10;描述已自动生成">
            <a:extLst>
              <a:ext uri="{FF2B5EF4-FFF2-40B4-BE49-F238E27FC236}">
                <a16:creationId xmlns:a16="http://schemas.microsoft.com/office/drawing/2014/main" id="{05D9E2D5-0A74-CE9F-B588-2E578AD04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7553" y="1480922"/>
            <a:ext cx="6524514" cy="3783725"/>
          </a:xfrm>
          <a:prstGeom prst="rect">
            <a:avLst/>
          </a:prstGeom>
        </p:spPr>
      </p:pic>
      <p:pic>
        <p:nvPicPr>
          <p:cNvPr id="10" name="图片 9" descr="图表, 散点图&#10;&#10;描述已自动生成">
            <a:extLst>
              <a:ext uri="{FF2B5EF4-FFF2-40B4-BE49-F238E27FC236}">
                <a16:creationId xmlns:a16="http://schemas.microsoft.com/office/drawing/2014/main" id="{52EE0A31-6317-399E-8FCE-77567675D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295" y="1480922"/>
            <a:ext cx="4757647" cy="3153107"/>
          </a:xfrm>
          <a:prstGeom prst="rect">
            <a:avLst/>
          </a:prstGeom>
        </p:spPr>
      </p:pic>
    </p:spTree>
    <p:extLst>
      <p:ext uri="{BB962C8B-B14F-4D97-AF65-F5344CB8AC3E}">
        <p14:creationId xmlns:p14="http://schemas.microsoft.com/office/powerpoint/2010/main" val="217361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403130" y="73572"/>
            <a:ext cx="8996856"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Entity Analysis: Industry Trends</a:t>
            </a:r>
          </a:p>
        </p:txBody>
      </p:sp>
      <p:sp>
        <p:nvSpPr>
          <p:cNvPr id="5" name="文本框 4">
            <a:extLst>
              <a:ext uri="{FF2B5EF4-FFF2-40B4-BE49-F238E27FC236}">
                <a16:creationId xmlns:a16="http://schemas.microsoft.com/office/drawing/2014/main" id="{D72DA81A-07AE-0A57-C756-F7845795ECC1}"/>
              </a:ext>
            </a:extLst>
          </p:cNvPr>
          <p:cNvSpPr txBox="1"/>
          <p:nvPr/>
        </p:nvSpPr>
        <p:spPr>
          <a:xfrm>
            <a:off x="1462252" y="869580"/>
            <a:ext cx="2983624" cy="369332"/>
          </a:xfrm>
          <a:prstGeom prst="rect">
            <a:avLst/>
          </a:prstGeom>
          <a:noFill/>
        </p:spPr>
        <p:txBody>
          <a:bodyPr wrap="square">
            <a:spAutoFit/>
          </a:bodyPr>
          <a:lstStyle/>
          <a:p>
            <a:r>
              <a:rPr lang="en-US" altLang="zh-CN" dirty="0">
                <a:solidFill>
                  <a:schemeClr val="accent3">
                    <a:lumMod val="50000"/>
                  </a:schemeClr>
                </a:solidFill>
                <a:latin typeface="Arial" panose="020B0604020202020204" pitchFamily="34" charset="0"/>
                <a:cs typeface="Arial" panose="020B0604020202020204" pitchFamily="34" charset="0"/>
              </a:rPr>
              <a:t>NER with </a:t>
            </a:r>
            <a:r>
              <a:rPr lang="en-US" altLang="zh-CN" dirty="0" err="1">
                <a:solidFill>
                  <a:schemeClr val="accent3">
                    <a:lumMod val="50000"/>
                  </a:schemeClr>
                </a:solidFill>
                <a:latin typeface="Arial" panose="020B0604020202020204" pitchFamily="34" charset="0"/>
                <a:cs typeface="Arial" panose="020B0604020202020204" pitchFamily="34" charset="0"/>
              </a:rPr>
              <a:t>spaCy</a:t>
            </a:r>
            <a:endParaRPr lang="zh-CN" altLang="en-US" dirty="0">
              <a:solidFill>
                <a:schemeClr val="accent3">
                  <a:lumMod val="50000"/>
                </a:schemeClr>
              </a:solidFill>
              <a:latin typeface="Arial" panose="020B0604020202020204" pitchFamily="34" charset="0"/>
              <a:cs typeface="Arial" panose="020B0604020202020204" pitchFamily="34" charset="0"/>
            </a:endParaRPr>
          </a:p>
        </p:txBody>
      </p:sp>
      <p:pic>
        <p:nvPicPr>
          <p:cNvPr id="2" name="图片 1" descr="图表, 条形图&#10;&#10;描述已自动生成">
            <a:extLst>
              <a:ext uri="{FF2B5EF4-FFF2-40B4-BE49-F238E27FC236}">
                <a16:creationId xmlns:a16="http://schemas.microsoft.com/office/drawing/2014/main" id="{40EAF9F5-CCB8-99D5-C18C-F6B056EA3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007" y="865216"/>
            <a:ext cx="6413937" cy="2948636"/>
          </a:xfrm>
          <a:prstGeom prst="rect">
            <a:avLst/>
          </a:prstGeom>
        </p:spPr>
      </p:pic>
      <p:pic>
        <p:nvPicPr>
          <p:cNvPr id="6" name="图片 5" descr="图表, 条形图&#10;&#10;描述已自动生成">
            <a:extLst>
              <a:ext uri="{FF2B5EF4-FFF2-40B4-BE49-F238E27FC236}">
                <a16:creationId xmlns:a16="http://schemas.microsoft.com/office/drawing/2014/main" id="{233E028A-FE49-AF3B-492E-FCC1CC6F9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008" y="3889474"/>
            <a:ext cx="6413937" cy="2948636"/>
          </a:xfrm>
          <a:prstGeom prst="rect">
            <a:avLst/>
          </a:prstGeom>
        </p:spPr>
      </p:pic>
      <p:sp>
        <p:nvSpPr>
          <p:cNvPr id="10" name="文本框 9">
            <a:extLst>
              <a:ext uri="{FF2B5EF4-FFF2-40B4-BE49-F238E27FC236}">
                <a16:creationId xmlns:a16="http://schemas.microsoft.com/office/drawing/2014/main" id="{260912E7-FB88-FE60-477A-F7CD3D6F99DC}"/>
              </a:ext>
            </a:extLst>
          </p:cNvPr>
          <p:cNvSpPr txBox="1"/>
          <p:nvPr/>
        </p:nvSpPr>
        <p:spPr>
          <a:xfrm>
            <a:off x="257503" y="1734114"/>
            <a:ext cx="4934607" cy="4254306"/>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Our entity analysis reveals a compelling pattern in AI automation across industries, </a:t>
            </a:r>
            <a:r>
              <a:rPr lang="en-US" altLang="zh-CN" sz="1400" b="1" dirty="0">
                <a:solidFill>
                  <a:srgbClr val="C00000"/>
                </a:solidFill>
                <a:latin typeface="Arial" panose="020B0604020202020204" pitchFamily="34" charset="0"/>
                <a:cs typeface="Arial" panose="020B0604020202020204" pitchFamily="34" charset="0"/>
              </a:rPr>
              <a:t>highlighting the complex relationship between technological adoption and associated concerns.</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For positive sentiment, leading sectors like finance, healthcare, and media demonstrate </a:t>
            </a:r>
            <a:r>
              <a:rPr lang="en-US" altLang="zh-CN" sz="1400" i="1" dirty="0">
                <a:solidFill>
                  <a:schemeClr val="accent3">
                    <a:lumMod val="50000"/>
                  </a:schemeClr>
                </a:solidFill>
                <a:latin typeface="Arial" panose="020B0604020202020204" pitchFamily="34" charset="0"/>
                <a:cs typeface="Arial" panose="020B0604020202020204" pitchFamily="34" charset="0"/>
              </a:rPr>
              <a:t>tangible automation achievements</a:t>
            </a:r>
            <a:r>
              <a:rPr lang="en-US" altLang="zh-CN" sz="1400" dirty="0">
                <a:latin typeface="Arial" panose="020B0604020202020204" pitchFamily="34" charset="0"/>
                <a:cs typeface="Arial" panose="020B0604020202020204" pitchFamily="34" charset="0"/>
              </a:rPr>
              <a:t>, such as automated financial analytics, AI-driven medical diagnostics, and automated content generation.</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Similar sectors also show </a:t>
            </a:r>
            <a:r>
              <a:rPr lang="en-US" altLang="zh-CN" sz="1400" i="1" dirty="0">
                <a:solidFill>
                  <a:schemeClr val="accent3">
                    <a:lumMod val="50000"/>
                  </a:schemeClr>
                </a:solidFill>
                <a:latin typeface="Arial" panose="020B0604020202020204" pitchFamily="34" charset="0"/>
                <a:cs typeface="Arial" panose="020B0604020202020204" pitchFamily="34" charset="0"/>
              </a:rPr>
              <a:t>significant concerns about automation risks and ethical considerations</a:t>
            </a:r>
            <a:r>
              <a:rPr lang="en-US" altLang="zh-CN" sz="1400" dirty="0">
                <a:latin typeface="Arial" panose="020B0604020202020204" pitchFamily="34" charset="0"/>
                <a:cs typeface="Arial" panose="020B0604020202020204" pitchFamily="34" charset="0"/>
              </a:rPr>
              <a:t>, such as algorithmic trading risks in finance, automated diagnosis reliability in healthcare, and AI-generated content authenticity in media, reflecting how industries at the forefront of automation face the most rigorous scrutiny.</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3105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403130" y="73572"/>
            <a:ext cx="8996856"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Entity Analysis: Organization Trend</a:t>
            </a:r>
          </a:p>
        </p:txBody>
      </p:sp>
      <p:sp>
        <p:nvSpPr>
          <p:cNvPr id="5" name="文本框 4">
            <a:extLst>
              <a:ext uri="{FF2B5EF4-FFF2-40B4-BE49-F238E27FC236}">
                <a16:creationId xmlns:a16="http://schemas.microsoft.com/office/drawing/2014/main" id="{D72DA81A-07AE-0A57-C756-F7845795ECC1}"/>
              </a:ext>
            </a:extLst>
          </p:cNvPr>
          <p:cNvSpPr txBox="1"/>
          <p:nvPr/>
        </p:nvSpPr>
        <p:spPr>
          <a:xfrm>
            <a:off x="1462252" y="869580"/>
            <a:ext cx="2983624" cy="369332"/>
          </a:xfrm>
          <a:prstGeom prst="rect">
            <a:avLst/>
          </a:prstGeom>
          <a:noFill/>
        </p:spPr>
        <p:txBody>
          <a:bodyPr wrap="square">
            <a:spAutoFit/>
          </a:bodyPr>
          <a:lstStyle/>
          <a:p>
            <a:r>
              <a:rPr lang="en-US" altLang="zh-CN" dirty="0">
                <a:solidFill>
                  <a:schemeClr val="accent3">
                    <a:lumMod val="50000"/>
                  </a:schemeClr>
                </a:solidFill>
                <a:latin typeface="Arial" panose="020B0604020202020204" pitchFamily="34" charset="0"/>
                <a:cs typeface="Arial" panose="020B0604020202020204" pitchFamily="34" charset="0"/>
              </a:rPr>
              <a:t>NER with </a:t>
            </a:r>
            <a:r>
              <a:rPr lang="en-US" altLang="zh-CN" dirty="0" err="1">
                <a:solidFill>
                  <a:schemeClr val="accent3">
                    <a:lumMod val="50000"/>
                  </a:schemeClr>
                </a:solidFill>
                <a:latin typeface="Arial" panose="020B0604020202020204" pitchFamily="34" charset="0"/>
                <a:cs typeface="Arial" panose="020B0604020202020204" pitchFamily="34" charset="0"/>
              </a:rPr>
              <a:t>spaCy</a:t>
            </a:r>
            <a:endParaRPr lang="zh-CN" altLang="en-US" dirty="0">
              <a:solidFill>
                <a:schemeClr val="accent3">
                  <a:lumMod val="50000"/>
                </a:schemeClr>
              </a:solidFill>
              <a:latin typeface="Arial" panose="020B0604020202020204" pitchFamily="34" charset="0"/>
              <a:cs typeface="Arial" panose="020B0604020202020204" pitchFamily="34" charset="0"/>
            </a:endParaRPr>
          </a:p>
        </p:txBody>
      </p:sp>
      <p:pic>
        <p:nvPicPr>
          <p:cNvPr id="6" name="图片 5" descr="图表, 条形图&#10;&#10;描述已自动生成">
            <a:extLst>
              <a:ext uri="{FF2B5EF4-FFF2-40B4-BE49-F238E27FC236}">
                <a16:creationId xmlns:a16="http://schemas.microsoft.com/office/drawing/2014/main" id="{DF792EFE-ADE6-A7C7-499A-B32A19668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690" y="970163"/>
            <a:ext cx="6096000" cy="2808306"/>
          </a:xfrm>
          <a:prstGeom prst="rect">
            <a:avLst/>
          </a:prstGeom>
        </p:spPr>
      </p:pic>
      <p:pic>
        <p:nvPicPr>
          <p:cNvPr id="8" name="图片 7" descr="图表, 条形图&#10;&#10;描述已自动生成">
            <a:extLst>
              <a:ext uri="{FF2B5EF4-FFF2-40B4-BE49-F238E27FC236}">
                <a16:creationId xmlns:a16="http://schemas.microsoft.com/office/drawing/2014/main" id="{C3151446-BEC4-2644-0EFC-D0C52A477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0690" y="3976123"/>
            <a:ext cx="6096000" cy="2808305"/>
          </a:xfrm>
          <a:prstGeom prst="rect">
            <a:avLst/>
          </a:prstGeom>
        </p:spPr>
      </p:pic>
      <p:sp>
        <p:nvSpPr>
          <p:cNvPr id="13" name="文本框 12">
            <a:extLst>
              <a:ext uri="{FF2B5EF4-FFF2-40B4-BE49-F238E27FC236}">
                <a16:creationId xmlns:a16="http://schemas.microsoft.com/office/drawing/2014/main" id="{1C77E214-0D8E-A9D0-C43B-0BCCC4FEFDF9}"/>
              </a:ext>
            </a:extLst>
          </p:cNvPr>
          <p:cNvSpPr txBox="1"/>
          <p:nvPr/>
        </p:nvSpPr>
        <p:spPr>
          <a:xfrm>
            <a:off x="655584" y="2161025"/>
            <a:ext cx="4872857" cy="3173689"/>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altLang="zh-CN" sz="1600" dirty="0">
                <a:latin typeface="Arial" panose="020B0604020202020204" pitchFamily="34" charset="0"/>
                <a:cs typeface="Arial" panose="020B0604020202020204" pitchFamily="34" charset="0"/>
              </a:rPr>
              <a:t>Our entity analysis reveals distinct patterns in organizational AI coverage. </a:t>
            </a:r>
            <a:r>
              <a:rPr lang="en-US" altLang="zh-CN" sz="1600" i="1" dirty="0">
                <a:solidFill>
                  <a:schemeClr val="accent3">
                    <a:lumMod val="50000"/>
                  </a:schemeClr>
                </a:solidFill>
                <a:latin typeface="Arial" panose="020B0604020202020204" pitchFamily="34" charset="0"/>
                <a:cs typeface="Arial" panose="020B0604020202020204" pitchFamily="34" charset="0"/>
              </a:rPr>
              <a:t>Leading tech and media companies (Gray Media Group, Microsoft, Google) </a:t>
            </a:r>
            <a:r>
              <a:rPr lang="en-US" altLang="zh-CN" sz="1600" dirty="0">
                <a:latin typeface="Arial" panose="020B0604020202020204" pitchFamily="34" charset="0"/>
                <a:cs typeface="Arial" panose="020B0604020202020204" pitchFamily="34" charset="0"/>
              </a:rPr>
              <a:t>dominate positive coverage with their AI innovations and implementations.</a:t>
            </a:r>
          </a:p>
          <a:p>
            <a:pPr marL="285750" indent="-285750">
              <a:lnSpc>
                <a:spcPct val="120000"/>
              </a:lnSpc>
              <a:spcAft>
                <a:spcPts val="1200"/>
              </a:spcAft>
              <a:buFont typeface="Arial" panose="020B0604020202020204" pitchFamily="34" charset="0"/>
              <a:buChar char="•"/>
            </a:pPr>
            <a:r>
              <a:rPr lang="en-US" altLang="zh-CN" sz="1600" dirty="0">
                <a:latin typeface="Arial" panose="020B0604020202020204" pitchFamily="34" charset="0"/>
                <a:cs typeface="Arial" panose="020B0604020202020204" pitchFamily="34" charset="0"/>
              </a:rPr>
              <a:t>In negative coverage, while tech giants remain prominent, </a:t>
            </a:r>
            <a:r>
              <a:rPr lang="en-US" altLang="zh-CN" sz="1600" i="1" dirty="0">
                <a:solidFill>
                  <a:schemeClr val="accent3">
                    <a:lumMod val="50000"/>
                  </a:schemeClr>
                </a:solidFill>
                <a:latin typeface="Arial" panose="020B0604020202020204" pitchFamily="34" charset="0"/>
                <a:cs typeface="Arial" panose="020B0604020202020204" pitchFamily="34" charset="0"/>
              </a:rPr>
              <a:t>regulatory bodies (EU) and oversight organizations </a:t>
            </a:r>
            <a:r>
              <a:rPr lang="en-US" altLang="zh-CN" sz="1600" dirty="0">
                <a:latin typeface="Arial" panose="020B0604020202020204" pitchFamily="34" charset="0"/>
                <a:cs typeface="Arial" panose="020B0604020202020204" pitchFamily="34" charset="0"/>
              </a:rPr>
              <a:t>emerge frequently, reflecting growing tensions between AI advancement and regulatory oversight.</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2089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403130" y="73572"/>
            <a:ext cx="8996856"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Entity Analysis: Organization Trend</a:t>
            </a:r>
          </a:p>
        </p:txBody>
      </p:sp>
      <p:sp>
        <p:nvSpPr>
          <p:cNvPr id="5" name="文本框 4">
            <a:extLst>
              <a:ext uri="{FF2B5EF4-FFF2-40B4-BE49-F238E27FC236}">
                <a16:creationId xmlns:a16="http://schemas.microsoft.com/office/drawing/2014/main" id="{D72DA81A-07AE-0A57-C756-F7845795ECC1}"/>
              </a:ext>
            </a:extLst>
          </p:cNvPr>
          <p:cNvSpPr txBox="1"/>
          <p:nvPr/>
        </p:nvSpPr>
        <p:spPr>
          <a:xfrm>
            <a:off x="1462252" y="869580"/>
            <a:ext cx="2983624" cy="369332"/>
          </a:xfrm>
          <a:prstGeom prst="rect">
            <a:avLst/>
          </a:prstGeom>
          <a:noFill/>
        </p:spPr>
        <p:txBody>
          <a:bodyPr wrap="square">
            <a:spAutoFit/>
          </a:bodyPr>
          <a:lstStyle/>
          <a:p>
            <a:r>
              <a:rPr lang="en-US" altLang="zh-CN" dirty="0">
                <a:solidFill>
                  <a:schemeClr val="accent3">
                    <a:lumMod val="50000"/>
                  </a:schemeClr>
                </a:solidFill>
                <a:latin typeface="Arial" panose="020B0604020202020204" pitchFamily="34" charset="0"/>
                <a:cs typeface="Arial" panose="020B0604020202020204" pitchFamily="34" charset="0"/>
              </a:rPr>
              <a:t>NER with </a:t>
            </a:r>
            <a:r>
              <a:rPr lang="en-US" altLang="zh-CN" dirty="0" err="1">
                <a:solidFill>
                  <a:schemeClr val="accent3">
                    <a:lumMod val="50000"/>
                  </a:schemeClr>
                </a:solidFill>
                <a:latin typeface="Arial" panose="020B0604020202020204" pitchFamily="34" charset="0"/>
                <a:cs typeface="Arial" panose="020B0604020202020204" pitchFamily="34" charset="0"/>
              </a:rPr>
              <a:t>spaCy</a:t>
            </a:r>
            <a:endParaRPr lang="zh-CN" altLang="en-US" dirty="0">
              <a:solidFill>
                <a:schemeClr val="accent3">
                  <a:lumMod val="50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6AB1193E-40B1-B543-CEED-FD97A3952096}"/>
              </a:ext>
            </a:extLst>
          </p:cNvPr>
          <p:cNvSpPr txBox="1"/>
          <p:nvPr/>
        </p:nvSpPr>
        <p:spPr>
          <a:xfrm>
            <a:off x="1079282" y="5486122"/>
            <a:ext cx="10527422" cy="1256562"/>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In positive mentions, organizations' word clouds emphasize </a:t>
            </a:r>
            <a:r>
              <a:rPr lang="en-US" altLang="zh-CN" sz="1400" b="1" i="1" dirty="0">
                <a:solidFill>
                  <a:schemeClr val="accent3">
                    <a:lumMod val="50000"/>
                  </a:schemeClr>
                </a:solidFill>
                <a:latin typeface="Arial" panose="020B0604020202020204" pitchFamily="34" charset="0"/>
                <a:cs typeface="Arial" panose="020B0604020202020204" pitchFamily="34" charset="0"/>
              </a:rPr>
              <a:t>business innovations and technological achievements</a:t>
            </a:r>
            <a:r>
              <a:rPr lang="en-US" altLang="zh-CN" sz="1400" dirty="0">
                <a:latin typeface="Arial" panose="020B0604020202020204" pitchFamily="34" charset="0"/>
                <a:cs typeface="Arial" panose="020B0604020202020204" pitchFamily="34" charset="0"/>
              </a:rPr>
              <a:t>, featuring terms like "machine learning", "digital transformation", and "press release".</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The negative coverage word clouds reveal a focus on </a:t>
            </a:r>
            <a:r>
              <a:rPr lang="en-US" altLang="zh-CN" sz="1400" b="1" i="1" dirty="0">
                <a:solidFill>
                  <a:schemeClr val="accent3">
                    <a:lumMod val="50000"/>
                  </a:schemeClr>
                </a:solidFill>
                <a:latin typeface="Arial" panose="020B0604020202020204" pitchFamily="34" charset="0"/>
                <a:cs typeface="Arial" panose="020B0604020202020204" pitchFamily="34" charset="0"/>
              </a:rPr>
              <a:t>regulatory concerns</a:t>
            </a:r>
            <a:r>
              <a:rPr lang="en-US" altLang="zh-CN" sz="1400" dirty="0">
                <a:latin typeface="Arial" panose="020B0604020202020204" pitchFamily="34" charset="0"/>
                <a:cs typeface="Arial" panose="020B0604020202020204" pitchFamily="34" charset="0"/>
              </a:rPr>
              <a:t>, with prominent terms like "privacy policy", "personal information", and "government" across major tech companies.</a:t>
            </a:r>
            <a:endParaRPr lang="zh-CN" altLang="en-US" sz="1400" i="1" dirty="0">
              <a:solidFill>
                <a:schemeClr val="accent3">
                  <a:lumMod val="50000"/>
                </a:schemeClr>
              </a:solidFill>
              <a:latin typeface="Arial" panose="020B0604020202020204" pitchFamily="34" charset="0"/>
              <a:cs typeface="Arial" panose="020B0604020202020204" pitchFamily="34" charset="0"/>
            </a:endParaRPr>
          </a:p>
        </p:txBody>
      </p:sp>
      <p:pic>
        <p:nvPicPr>
          <p:cNvPr id="9" name="图片 8" descr="文本&#10;&#10;描述已自动生成">
            <a:extLst>
              <a:ext uri="{FF2B5EF4-FFF2-40B4-BE49-F238E27FC236}">
                <a16:creationId xmlns:a16="http://schemas.microsoft.com/office/drawing/2014/main" id="{BB69A8D2-A81F-6153-F17C-D8B89769F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691" y="1398185"/>
            <a:ext cx="9580178" cy="3941069"/>
          </a:xfrm>
          <a:prstGeom prst="rect">
            <a:avLst/>
          </a:prstGeom>
        </p:spPr>
      </p:pic>
    </p:spTree>
    <p:extLst>
      <p:ext uri="{BB962C8B-B14F-4D97-AF65-F5344CB8AC3E}">
        <p14:creationId xmlns:p14="http://schemas.microsoft.com/office/powerpoint/2010/main" val="1338367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403130" y="73572"/>
            <a:ext cx="8996856"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Entity Analysis: Technology Trends</a:t>
            </a:r>
          </a:p>
        </p:txBody>
      </p:sp>
      <p:sp>
        <p:nvSpPr>
          <p:cNvPr id="5" name="文本框 4">
            <a:extLst>
              <a:ext uri="{FF2B5EF4-FFF2-40B4-BE49-F238E27FC236}">
                <a16:creationId xmlns:a16="http://schemas.microsoft.com/office/drawing/2014/main" id="{D72DA81A-07AE-0A57-C756-F7845795ECC1}"/>
              </a:ext>
            </a:extLst>
          </p:cNvPr>
          <p:cNvSpPr txBox="1"/>
          <p:nvPr/>
        </p:nvSpPr>
        <p:spPr>
          <a:xfrm>
            <a:off x="1462251" y="869580"/>
            <a:ext cx="3025665" cy="369332"/>
          </a:xfrm>
          <a:prstGeom prst="rect">
            <a:avLst/>
          </a:prstGeom>
          <a:noFill/>
        </p:spPr>
        <p:txBody>
          <a:bodyPr wrap="square">
            <a:spAutoFit/>
          </a:bodyPr>
          <a:lstStyle/>
          <a:p>
            <a:r>
              <a:rPr lang="en-US" altLang="zh-CN" dirty="0">
                <a:solidFill>
                  <a:schemeClr val="accent3">
                    <a:lumMod val="50000"/>
                  </a:schemeClr>
                </a:solidFill>
                <a:latin typeface="Arial" panose="020B0604020202020204" pitchFamily="34" charset="0"/>
                <a:cs typeface="Arial" panose="020B0604020202020204" pitchFamily="34" charset="0"/>
              </a:rPr>
              <a:t>NER with </a:t>
            </a:r>
            <a:r>
              <a:rPr lang="en-US" altLang="zh-CN" dirty="0" err="1">
                <a:solidFill>
                  <a:schemeClr val="accent3">
                    <a:lumMod val="50000"/>
                  </a:schemeClr>
                </a:solidFill>
                <a:latin typeface="Arial" panose="020B0604020202020204" pitchFamily="34" charset="0"/>
                <a:cs typeface="Arial" panose="020B0604020202020204" pitchFamily="34" charset="0"/>
              </a:rPr>
              <a:t>spaCy</a:t>
            </a:r>
            <a:endParaRPr lang="en-US" altLang="zh-CN" dirty="0">
              <a:solidFill>
                <a:schemeClr val="accent3">
                  <a:lumMod val="50000"/>
                </a:schemeClr>
              </a:solidFill>
              <a:latin typeface="Arial" panose="020B0604020202020204" pitchFamily="34" charset="0"/>
              <a:cs typeface="Arial" panose="020B0604020202020204" pitchFamily="34" charset="0"/>
            </a:endParaRPr>
          </a:p>
        </p:txBody>
      </p:sp>
      <p:pic>
        <p:nvPicPr>
          <p:cNvPr id="8" name="图片 7" descr="图表, 折线图&#10;&#10;描述已自动生成">
            <a:extLst>
              <a:ext uri="{FF2B5EF4-FFF2-40B4-BE49-F238E27FC236}">
                <a16:creationId xmlns:a16="http://schemas.microsoft.com/office/drawing/2014/main" id="{AEBF0AD7-2194-8116-FB86-16999887F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631" y="3781017"/>
            <a:ext cx="6529038" cy="2929836"/>
          </a:xfrm>
          <a:prstGeom prst="rect">
            <a:avLst/>
          </a:prstGeom>
        </p:spPr>
      </p:pic>
      <p:pic>
        <p:nvPicPr>
          <p:cNvPr id="10" name="图片 9" descr="图表, 折线图&#10;&#10;描述已自动生成">
            <a:extLst>
              <a:ext uri="{FF2B5EF4-FFF2-40B4-BE49-F238E27FC236}">
                <a16:creationId xmlns:a16="http://schemas.microsoft.com/office/drawing/2014/main" id="{5045A4B7-A255-4AC7-2638-BE3EEBA42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6631" y="1198177"/>
            <a:ext cx="6529038" cy="2401614"/>
          </a:xfrm>
          <a:prstGeom prst="rect">
            <a:avLst/>
          </a:prstGeom>
        </p:spPr>
      </p:pic>
      <p:sp>
        <p:nvSpPr>
          <p:cNvPr id="14" name="文本框 13">
            <a:extLst>
              <a:ext uri="{FF2B5EF4-FFF2-40B4-BE49-F238E27FC236}">
                <a16:creationId xmlns:a16="http://schemas.microsoft.com/office/drawing/2014/main" id="{A88283EB-31E8-B330-8169-3E9A5C8B79C7}"/>
              </a:ext>
            </a:extLst>
          </p:cNvPr>
          <p:cNvSpPr txBox="1"/>
          <p:nvPr/>
        </p:nvSpPr>
        <p:spPr>
          <a:xfrm>
            <a:off x="479533" y="1734114"/>
            <a:ext cx="4539155" cy="4254306"/>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Technology analysis reveals a distinct pattern of positive sentiment toward AI advancement contrasting with persistent privacy and security concerns in the digital era.</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In positive coverage, </a:t>
            </a:r>
            <a:r>
              <a:rPr lang="en-US" altLang="zh-CN" sz="1400" i="1" dirty="0">
                <a:solidFill>
                  <a:schemeClr val="accent3">
                    <a:lumMod val="50000"/>
                  </a:schemeClr>
                </a:solidFill>
                <a:latin typeface="Arial" panose="020B0604020202020204" pitchFamily="34" charset="0"/>
                <a:cs typeface="Arial" panose="020B0604020202020204" pitchFamily="34" charset="0"/>
              </a:rPr>
              <a:t>Neural Networks </a:t>
            </a:r>
            <a:r>
              <a:rPr lang="en-US" altLang="zh-CN" sz="1400" dirty="0">
                <a:latin typeface="Arial" panose="020B0604020202020204" pitchFamily="34" charset="0"/>
                <a:cs typeface="Arial" panose="020B0604020202020204" pitchFamily="34" charset="0"/>
              </a:rPr>
              <a:t>significantly dominate the technological landscape, showing dramatic growth particularly from 2022 to 2023 (reaching ~100,000 frequency), while traditional technologies maintain stable lower frequencies. </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For negative coverage, security and privacy-focused technologies (</a:t>
            </a:r>
            <a:r>
              <a:rPr lang="en-US" altLang="zh-CN" sz="1400" i="1" dirty="0">
                <a:solidFill>
                  <a:schemeClr val="accent3">
                    <a:lumMod val="50000"/>
                  </a:schemeClr>
                </a:solidFill>
                <a:latin typeface="Arial" panose="020B0604020202020204" pitchFamily="34" charset="0"/>
                <a:cs typeface="Arial" panose="020B0604020202020204" pitchFamily="34" charset="0"/>
              </a:rPr>
              <a:t>Blockchain, TLS/SSL Protocol, Digital Certificate, Security Protocol</a:t>
            </a:r>
            <a:r>
              <a:rPr lang="en-US" altLang="zh-CN" sz="1400" dirty="0">
                <a:latin typeface="Arial" panose="020B0604020202020204" pitchFamily="34" charset="0"/>
                <a:cs typeface="Arial" panose="020B0604020202020204" pitchFamily="34" charset="0"/>
              </a:rPr>
              <a:t>) consistently appear in critical discussions, reflecting growing public and industry concerns about the security implications of rapid AI advancement.</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9890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403130" y="73572"/>
            <a:ext cx="8996856"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Entity Analysis: Application Trends</a:t>
            </a:r>
          </a:p>
        </p:txBody>
      </p:sp>
      <p:sp>
        <p:nvSpPr>
          <p:cNvPr id="5" name="文本框 4">
            <a:extLst>
              <a:ext uri="{FF2B5EF4-FFF2-40B4-BE49-F238E27FC236}">
                <a16:creationId xmlns:a16="http://schemas.microsoft.com/office/drawing/2014/main" id="{D72DA81A-07AE-0A57-C756-F7845795ECC1}"/>
              </a:ext>
            </a:extLst>
          </p:cNvPr>
          <p:cNvSpPr txBox="1"/>
          <p:nvPr/>
        </p:nvSpPr>
        <p:spPr>
          <a:xfrm>
            <a:off x="1462251" y="869580"/>
            <a:ext cx="3025665" cy="369332"/>
          </a:xfrm>
          <a:prstGeom prst="rect">
            <a:avLst/>
          </a:prstGeom>
          <a:noFill/>
        </p:spPr>
        <p:txBody>
          <a:bodyPr wrap="square">
            <a:spAutoFit/>
          </a:bodyPr>
          <a:lstStyle/>
          <a:p>
            <a:r>
              <a:rPr lang="en-US" altLang="zh-CN" dirty="0">
                <a:solidFill>
                  <a:schemeClr val="accent3">
                    <a:lumMod val="50000"/>
                  </a:schemeClr>
                </a:solidFill>
                <a:latin typeface="Arial" panose="020B0604020202020204" pitchFamily="34" charset="0"/>
                <a:cs typeface="Arial" panose="020B0604020202020204" pitchFamily="34" charset="0"/>
              </a:rPr>
              <a:t>NER with </a:t>
            </a:r>
            <a:r>
              <a:rPr lang="en-US" altLang="zh-CN" dirty="0" err="1">
                <a:solidFill>
                  <a:schemeClr val="accent3">
                    <a:lumMod val="50000"/>
                  </a:schemeClr>
                </a:solidFill>
                <a:latin typeface="Arial" panose="020B0604020202020204" pitchFamily="34" charset="0"/>
                <a:cs typeface="Arial" panose="020B0604020202020204" pitchFamily="34" charset="0"/>
              </a:rPr>
              <a:t>spaCy</a:t>
            </a:r>
            <a:endParaRPr lang="en-US" altLang="zh-CN" dirty="0">
              <a:solidFill>
                <a:schemeClr val="accent3">
                  <a:lumMod val="50000"/>
                </a:schemeClr>
              </a:solidFill>
              <a:latin typeface="Arial" panose="020B0604020202020204" pitchFamily="34" charset="0"/>
              <a:cs typeface="Arial" panose="020B0604020202020204" pitchFamily="34" charset="0"/>
            </a:endParaRPr>
          </a:p>
        </p:txBody>
      </p:sp>
      <p:pic>
        <p:nvPicPr>
          <p:cNvPr id="6" name="图片 5" descr="图表, 折线图&#10;&#10;描述已自动生成">
            <a:extLst>
              <a:ext uri="{FF2B5EF4-FFF2-40B4-BE49-F238E27FC236}">
                <a16:creationId xmlns:a16="http://schemas.microsoft.com/office/drawing/2014/main" id="{4CD43647-20EC-8829-2E7E-09AAD4EF6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731" y="1070012"/>
            <a:ext cx="6074979" cy="2771519"/>
          </a:xfrm>
          <a:prstGeom prst="rect">
            <a:avLst/>
          </a:prstGeom>
        </p:spPr>
      </p:pic>
      <p:pic>
        <p:nvPicPr>
          <p:cNvPr id="8" name="图片 7" descr="图表, 折线图&#10;&#10;描述已自动生成">
            <a:extLst>
              <a:ext uri="{FF2B5EF4-FFF2-40B4-BE49-F238E27FC236}">
                <a16:creationId xmlns:a16="http://schemas.microsoft.com/office/drawing/2014/main" id="{72826CCE-ACAE-5D89-0843-AAE9A72C8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730" y="3918316"/>
            <a:ext cx="6074979" cy="2771519"/>
          </a:xfrm>
          <a:prstGeom prst="rect">
            <a:avLst/>
          </a:prstGeom>
        </p:spPr>
      </p:pic>
      <p:sp>
        <p:nvSpPr>
          <p:cNvPr id="12" name="文本框 11">
            <a:extLst>
              <a:ext uri="{FF2B5EF4-FFF2-40B4-BE49-F238E27FC236}">
                <a16:creationId xmlns:a16="http://schemas.microsoft.com/office/drawing/2014/main" id="{7360BF47-5311-FDEB-BE72-C67A17F13CBB}"/>
              </a:ext>
            </a:extLst>
          </p:cNvPr>
          <p:cNvSpPr txBox="1"/>
          <p:nvPr/>
        </p:nvSpPr>
        <p:spPr>
          <a:xfrm>
            <a:off x="371802" y="1734114"/>
            <a:ext cx="5206562" cy="3737242"/>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Application domain analysis reveals contrasting trends, with Computer Vision dominating positive coverage while Natural Language Processing leads negative discussions.</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In positive coverage, </a:t>
            </a:r>
            <a:r>
              <a:rPr lang="en-US" altLang="zh-CN" sz="1400" i="1" dirty="0">
                <a:solidFill>
                  <a:schemeClr val="accent3">
                    <a:lumMod val="50000"/>
                  </a:schemeClr>
                </a:solidFill>
                <a:latin typeface="Arial" panose="020B0604020202020204" pitchFamily="34" charset="0"/>
                <a:cs typeface="Arial" panose="020B0604020202020204" pitchFamily="34" charset="0"/>
              </a:rPr>
              <a:t>Computer Vision </a:t>
            </a:r>
            <a:r>
              <a:rPr lang="en-US" altLang="zh-CN" sz="1400" dirty="0">
                <a:latin typeface="Arial" panose="020B0604020202020204" pitchFamily="34" charset="0"/>
                <a:cs typeface="Arial" panose="020B0604020202020204" pitchFamily="34" charset="0"/>
              </a:rPr>
              <a:t>leads consistently (40-70%), followed by </a:t>
            </a:r>
            <a:r>
              <a:rPr lang="en-US" altLang="zh-CN" sz="1400" i="1" dirty="0">
                <a:solidFill>
                  <a:schemeClr val="accent3">
                    <a:lumMod val="50000"/>
                  </a:schemeClr>
                </a:solidFill>
                <a:latin typeface="Arial" panose="020B0604020202020204" pitchFamily="34" charset="0"/>
                <a:cs typeface="Arial" panose="020B0604020202020204" pitchFamily="34" charset="0"/>
              </a:rPr>
              <a:t>Natural Language Processing </a:t>
            </a:r>
            <a:r>
              <a:rPr lang="en-US" altLang="zh-CN" sz="1400" dirty="0">
                <a:latin typeface="Arial" panose="020B0604020202020204" pitchFamily="34" charset="0"/>
                <a:cs typeface="Arial" panose="020B0604020202020204" pitchFamily="34" charset="0"/>
              </a:rPr>
              <a:t>showing steady growth, while other applications like </a:t>
            </a:r>
            <a:r>
              <a:rPr lang="en-US" altLang="zh-CN" sz="1400" i="1" dirty="0">
                <a:solidFill>
                  <a:schemeClr val="accent3">
                    <a:lumMod val="50000"/>
                  </a:schemeClr>
                </a:solidFill>
                <a:latin typeface="Arial" panose="020B0604020202020204" pitchFamily="34" charset="0"/>
                <a:cs typeface="Arial" panose="020B0604020202020204" pitchFamily="34" charset="0"/>
              </a:rPr>
              <a:t>Healthcare AI and Financial Technology </a:t>
            </a:r>
            <a:r>
              <a:rPr lang="en-US" altLang="zh-CN" sz="1400" dirty="0">
                <a:latin typeface="Arial" panose="020B0604020202020204" pitchFamily="34" charset="0"/>
                <a:cs typeface="Arial" panose="020B0604020202020204" pitchFamily="34" charset="0"/>
              </a:rPr>
              <a:t>maintain lower but stable presence. </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In negative coverage, </a:t>
            </a:r>
            <a:r>
              <a:rPr lang="en-US" altLang="zh-CN" sz="1400" i="1" dirty="0">
                <a:solidFill>
                  <a:schemeClr val="accent3">
                    <a:lumMod val="50000"/>
                  </a:schemeClr>
                </a:solidFill>
                <a:latin typeface="Arial" panose="020B0604020202020204" pitchFamily="34" charset="0"/>
                <a:cs typeface="Arial" panose="020B0604020202020204" pitchFamily="34" charset="0"/>
              </a:rPr>
              <a:t>Natural Language Processing </a:t>
            </a:r>
            <a:r>
              <a:rPr lang="en-US" altLang="zh-CN" sz="1400" dirty="0">
                <a:latin typeface="Arial" panose="020B0604020202020204" pitchFamily="34" charset="0"/>
                <a:cs typeface="Arial" panose="020B0604020202020204" pitchFamily="34" charset="0"/>
              </a:rPr>
              <a:t>shows dramatic increase (20% to 80%) while </a:t>
            </a:r>
            <a:r>
              <a:rPr lang="en-US" altLang="zh-CN" sz="1400" i="1" dirty="0">
                <a:solidFill>
                  <a:schemeClr val="accent3">
                    <a:lumMod val="50000"/>
                  </a:schemeClr>
                </a:solidFill>
                <a:latin typeface="Arial" panose="020B0604020202020204" pitchFamily="34" charset="0"/>
                <a:cs typeface="Arial" panose="020B0604020202020204" pitchFamily="34" charset="0"/>
              </a:rPr>
              <a:t>Computer Vision</a:t>
            </a:r>
            <a:r>
              <a:rPr lang="en-US" altLang="zh-CN" sz="1400" dirty="0">
                <a:latin typeface="Arial" panose="020B0604020202020204" pitchFamily="34" charset="0"/>
                <a:cs typeface="Arial" panose="020B0604020202020204" pitchFamily="34" charset="0"/>
              </a:rPr>
              <a:t>'s negative mentions decline significantly (from 70% to 20%), suggesting growing public concerns about language AI applications while computer vision gains wider acceptance.</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4674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403130" y="73572"/>
            <a:ext cx="8996856"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Entity Analysis: Platform Trends</a:t>
            </a:r>
          </a:p>
        </p:txBody>
      </p:sp>
      <p:sp>
        <p:nvSpPr>
          <p:cNvPr id="5" name="文本框 4">
            <a:extLst>
              <a:ext uri="{FF2B5EF4-FFF2-40B4-BE49-F238E27FC236}">
                <a16:creationId xmlns:a16="http://schemas.microsoft.com/office/drawing/2014/main" id="{D72DA81A-07AE-0A57-C756-F7845795ECC1}"/>
              </a:ext>
            </a:extLst>
          </p:cNvPr>
          <p:cNvSpPr txBox="1"/>
          <p:nvPr/>
        </p:nvSpPr>
        <p:spPr>
          <a:xfrm>
            <a:off x="1462251" y="869580"/>
            <a:ext cx="3025665" cy="369332"/>
          </a:xfrm>
          <a:prstGeom prst="rect">
            <a:avLst/>
          </a:prstGeom>
          <a:noFill/>
        </p:spPr>
        <p:txBody>
          <a:bodyPr wrap="square">
            <a:spAutoFit/>
          </a:bodyPr>
          <a:lstStyle/>
          <a:p>
            <a:r>
              <a:rPr lang="en-US" altLang="zh-CN" dirty="0">
                <a:solidFill>
                  <a:schemeClr val="accent3">
                    <a:lumMod val="50000"/>
                  </a:schemeClr>
                </a:solidFill>
                <a:latin typeface="Arial" panose="020B0604020202020204" pitchFamily="34" charset="0"/>
                <a:cs typeface="Arial" panose="020B0604020202020204" pitchFamily="34" charset="0"/>
              </a:rPr>
              <a:t>NER with </a:t>
            </a:r>
            <a:r>
              <a:rPr lang="en-US" altLang="zh-CN" dirty="0" err="1">
                <a:solidFill>
                  <a:schemeClr val="accent3">
                    <a:lumMod val="50000"/>
                  </a:schemeClr>
                </a:solidFill>
                <a:latin typeface="Arial" panose="020B0604020202020204" pitchFamily="34" charset="0"/>
                <a:cs typeface="Arial" panose="020B0604020202020204" pitchFamily="34" charset="0"/>
              </a:rPr>
              <a:t>spaCy</a:t>
            </a:r>
            <a:endParaRPr lang="en-US" altLang="zh-CN" dirty="0">
              <a:solidFill>
                <a:schemeClr val="accent3">
                  <a:lumMod val="50000"/>
                </a:schemeClr>
              </a:solidFill>
              <a:latin typeface="Arial" panose="020B0604020202020204" pitchFamily="34" charset="0"/>
              <a:cs typeface="Arial" panose="020B0604020202020204" pitchFamily="34" charset="0"/>
            </a:endParaRPr>
          </a:p>
        </p:txBody>
      </p:sp>
      <p:pic>
        <p:nvPicPr>
          <p:cNvPr id="8" name="图片 7" descr="图表, 条形图&#10;&#10;描述已自动生成">
            <a:extLst>
              <a:ext uri="{FF2B5EF4-FFF2-40B4-BE49-F238E27FC236}">
                <a16:creationId xmlns:a16="http://schemas.microsoft.com/office/drawing/2014/main" id="{671EC0D3-8E2D-F63E-4B3C-1C7A499F8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310" y="1084789"/>
            <a:ext cx="6211614" cy="2945029"/>
          </a:xfrm>
          <a:prstGeom prst="rect">
            <a:avLst/>
          </a:prstGeom>
        </p:spPr>
      </p:pic>
      <p:pic>
        <p:nvPicPr>
          <p:cNvPr id="10" name="图片 9" descr="图表, 条形图&#10;&#10;描述已自动生成">
            <a:extLst>
              <a:ext uri="{FF2B5EF4-FFF2-40B4-BE49-F238E27FC236}">
                <a16:creationId xmlns:a16="http://schemas.microsoft.com/office/drawing/2014/main" id="{B84C2130-2FE1-E396-C564-D8F7284B4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9310" y="4121380"/>
            <a:ext cx="6248400" cy="2599986"/>
          </a:xfrm>
          <a:prstGeom prst="rect">
            <a:avLst/>
          </a:prstGeom>
        </p:spPr>
      </p:pic>
      <p:sp>
        <p:nvSpPr>
          <p:cNvPr id="12" name="文本框 11">
            <a:extLst>
              <a:ext uri="{FF2B5EF4-FFF2-40B4-BE49-F238E27FC236}">
                <a16:creationId xmlns:a16="http://schemas.microsoft.com/office/drawing/2014/main" id="{A4675339-FEA7-C601-CEAB-5AB6AF79765C}"/>
              </a:ext>
            </a:extLst>
          </p:cNvPr>
          <p:cNvSpPr txBox="1"/>
          <p:nvPr/>
        </p:nvSpPr>
        <p:spPr>
          <a:xfrm>
            <a:off x="455729" y="2166886"/>
            <a:ext cx="4675540" cy="3220177"/>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Platform analysis reveals a concentrated distribution of sentiment, with major cloud providers dominating both positive and negative coverage in AI discussions.</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In positive coverage, </a:t>
            </a:r>
            <a:r>
              <a:rPr lang="en-US" altLang="zh-CN" sz="1400" i="1" dirty="0">
                <a:latin typeface="Arial" panose="020B0604020202020204" pitchFamily="34" charset="0"/>
                <a:cs typeface="Arial" panose="020B0604020202020204" pitchFamily="34" charset="0"/>
              </a:rPr>
              <a:t>leading platforms</a:t>
            </a:r>
            <a:r>
              <a:rPr lang="en-US" altLang="zh-CN" sz="1400" dirty="0">
                <a:latin typeface="Arial" panose="020B0604020202020204" pitchFamily="34" charset="0"/>
                <a:cs typeface="Arial" panose="020B0604020202020204" pitchFamily="34" charset="0"/>
              </a:rPr>
              <a:t> (Vertex AI, Azure AI, Google Cloud AI, Databricks) show similar high frequencies (~65-70), while smaller platforms have notably lower presence. </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In negative coverage, </a:t>
            </a:r>
            <a:r>
              <a:rPr lang="en-US" altLang="zh-CN" sz="1400" i="1" dirty="0">
                <a:latin typeface="Arial" panose="020B0604020202020204" pitchFamily="34" charset="0"/>
                <a:cs typeface="Arial" panose="020B0604020202020204" pitchFamily="34" charset="0"/>
              </a:rPr>
              <a:t>enterprise platforms</a:t>
            </a:r>
            <a:r>
              <a:rPr lang="en-US" altLang="zh-CN" sz="1400" dirty="0">
                <a:latin typeface="Arial" panose="020B0604020202020204" pitchFamily="34" charset="0"/>
                <a:cs typeface="Arial" panose="020B0604020202020204" pitchFamily="34" charset="0"/>
              </a:rPr>
              <a:t> (Databricks, Azure AI, Google Cloud AI) receive the most criticism, suggesting heightened scrutiny of major commercial AI deployments.</a:t>
            </a:r>
          </a:p>
        </p:txBody>
      </p:sp>
    </p:spTree>
    <p:extLst>
      <p:ext uri="{BB962C8B-B14F-4D97-AF65-F5344CB8AC3E}">
        <p14:creationId xmlns:p14="http://schemas.microsoft.com/office/powerpoint/2010/main" val="15769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F64FCC-5933-6E59-5552-E329458E4D5C}"/>
              </a:ext>
            </a:extLst>
          </p:cNvPr>
          <p:cNvSpPr>
            <a:spLocks noGrp="1"/>
          </p:cNvSpPr>
          <p:nvPr>
            <p:ph type="title"/>
          </p:nvPr>
        </p:nvSpPr>
        <p:spPr>
          <a:xfrm>
            <a:off x="2506717" y="3343857"/>
            <a:ext cx="2012731" cy="612737"/>
          </a:xfrm>
        </p:spPr>
        <p:txBody>
          <a:bodyPr>
            <a:noAutofit/>
          </a:bodyPr>
          <a:lstStyle/>
          <a:p>
            <a:pPr lvl="0"/>
            <a:r>
              <a:rPr lang="en-US" sz="3600" dirty="0">
                <a:latin typeface="等线" panose="02010600030101010101" pitchFamily="2" charset="-122"/>
                <a:ea typeface="等线" panose="02010600030101010101" pitchFamily="2" charset="-122"/>
              </a:rPr>
              <a:t>Content</a:t>
            </a:r>
          </a:p>
        </p:txBody>
      </p:sp>
      <p:sp>
        <p:nvSpPr>
          <p:cNvPr id="5" name="文本占位符 4">
            <a:extLst>
              <a:ext uri="{FF2B5EF4-FFF2-40B4-BE49-F238E27FC236}">
                <a16:creationId xmlns:a16="http://schemas.microsoft.com/office/drawing/2014/main" id="{EF6A9821-1319-56D4-E67C-25330DC8ACB8}"/>
              </a:ext>
            </a:extLst>
          </p:cNvPr>
          <p:cNvSpPr>
            <a:spLocks noGrp="1"/>
          </p:cNvSpPr>
          <p:nvPr>
            <p:ph type="body" idx="1"/>
          </p:nvPr>
        </p:nvSpPr>
        <p:spPr>
          <a:xfrm>
            <a:off x="5444725" y="1416777"/>
            <a:ext cx="6618523" cy="4158960"/>
          </a:xfrm>
        </p:spPr>
        <p:txBody>
          <a:bodyPr>
            <a:noAutofit/>
          </a:bodyPr>
          <a:lstStyle/>
          <a:p>
            <a:pPr marL="285750" lvl="0" indent="-285750">
              <a:lnSpc>
                <a:spcPct val="150000"/>
              </a:lnSpc>
              <a:buFont typeface="Arial" panose="020B0604020202020204" pitchFamily="34" charset="0"/>
              <a:buChar char="•"/>
            </a:pPr>
            <a:r>
              <a:rPr lang="en-US" sz="2400" dirty="0">
                <a:latin typeface="Arial" panose="020B0604020202020204" pitchFamily="34" charset="0"/>
                <a:ea typeface="等线" panose="02010600030101010101" pitchFamily="2" charset="-122"/>
                <a:cs typeface="Arial" panose="020B0604020202020204" pitchFamily="34" charset="0"/>
              </a:rPr>
              <a:t>Executive Summary </a:t>
            </a:r>
          </a:p>
          <a:p>
            <a:pPr marL="285750" lvl="0" indent="-285750">
              <a:lnSpc>
                <a:spcPct val="150000"/>
              </a:lnSpc>
              <a:buFont typeface="Arial" panose="020B0604020202020204" pitchFamily="34" charset="0"/>
              <a:buChar char="•"/>
            </a:pPr>
            <a:r>
              <a:rPr lang="en-US" sz="2400" dirty="0">
                <a:latin typeface="Arial" panose="020B0604020202020204" pitchFamily="34" charset="0"/>
                <a:ea typeface="等线" panose="02010600030101010101" pitchFamily="2" charset="-122"/>
                <a:cs typeface="Arial" panose="020B0604020202020204" pitchFamily="34" charset="0"/>
              </a:rPr>
              <a:t>Actionable Recommendations </a:t>
            </a:r>
          </a:p>
          <a:p>
            <a:pPr marL="285750" lvl="0" indent="-285750">
              <a:lnSpc>
                <a:spcPct val="150000"/>
              </a:lnSpc>
              <a:buFont typeface="Arial" panose="020B0604020202020204" pitchFamily="34" charset="0"/>
              <a:buChar char="•"/>
            </a:pPr>
            <a:r>
              <a:rPr lang="en-US" sz="2400" dirty="0">
                <a:latin typeface="Arial" panose="020B0604020202020204" pitchFamily="34" charset="0"/>
                <a:ea typeface="等线" panose="02010600030101010101" pitchFamily="2" charset="-122"/>
                <a:cs typeface="Arial" panose="020B0604020202020204" pitchFamily="34" charset="0"/>
              </a:rPr>
              <a:t>Article Clean-up and Filtering </a:t>
            </a:r>
          </a:p>
          <a:p>
            <a:pPr marL="285750" lvl="0" indent="-285750">
              <a:lnSpc>
                <a:spcPct val="150000"/>
              </a:lnSpc>
              <a:buFont typeface="Arial" panose="020B0604020202020204" pitchFamily="34" charset="0"/>
              <a:buChar char="•"/>
            </a:pPr>
            <a:r>
              <a:rPr lang="en-US" sz="2400" dirty="0">
                <a:latin typeface="Arial" panose="020B0604020202020204" pitchFamily="34" charset="0"/>
                <a:ea typeface="等线" panose="02010600030101010101" pitchFamily="2" charset="-122"/>
                <a:cs typeface="Arial" panose="020B0604020202020204" pitchFamily="34" charset="0"/>
              </a:rPr>
              <a:t>Sentiment Analysis</a:t>
            </a:r>
          </a:p>
          <a:p>
            <a:pPr marL="285750" lvl="0" indent="-285750">
              <a:lnSpc>
                <a:spcPct val="150000"/>
              </a:lnSpc>
              <a:buFont typeface="Arial" panose="020B0604020202020204" pitchFamily="34" charset="0"/>
              <a:buChar char="•"/>
            </a:pPr>
            <a:r>
              <a:rPr lang="en-US" sz="2400" dirty="0">
                <a:latin typeface="Arial" panose="020B0604020202020204" pitchFamily="34" charset="0"/>
                <a:ea typeface="等线" panose="02010600030101010101" pitchFamily="2" charset="-122"/>
                <a:cs typeface="Arial" panose="020B0604020202020204" pitchFamily="34" charset="0"/>
              </a:rPr>
              <a:t>Topic Detection and Sentiment Analysis</a:t>
            </a:r>
          </a:p>
          <a:p>
            <a:pPr marL="285750" lvl="0" indent="-285750">
              <a:lnSpc>
                <a:spcPct val="150000"/>
              </a:lnSpc>
              <a:buFont typeface="Arial" panose="020B0604020202020204" pitchFamily="34" charset="0"/>
              <a:buChar char="•"/>
            </a:pPr>
            <a:r>
              <a:rPr lang="en-US" sz="2400" dirty="0">
                <a:latin typeface="Arial" panose="020B0604020202020204" pitchFamily="34" charset="0"/>
                <a:ea typeface="等线" panose="02010600030101010101" pitchFamily="2" charset="-122"/>
                <a:cs typeface="Arial" panose="020B0604020202020204" pitchFamily="34" charset="0"/>
              </a:rPr>
              <a:t>Entity Identification and Sentiment Analysis</a:t>
            </a:r>
          </a:p>
        </p:txBody>
      </p:sp>
      <p:pic>
        <p:nvPicPr>
          <p:cNvPr id="2" name="Picture 4" descr="UChicago Essay Guide - Ivy Scholars">
            <a:extLst>
              <a:ext uri="{FF2B5EF4-FFF2-40B4-BE49-F238E27FC236}">
                <a16:creationId xmlns:a16="http://schemas.microsoft.com/office/drawing/2014/main" id="{AAAB28FF-38D7-A9AA-40D1-286433D72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402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403130" y="73572"/>
            <a:ext cx="8996856"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Entity Analysis: Profession Trends</a:t>
            </a:r>
          </a:p>
        </p:txBody>
      </p:sp>
      <p:sp>
        <p:nvSpPr>
          <p:cNvPr id="5" name="文本框 4">
            <a:extLst>
              <a:ext uri="{FF2B5EF4-FFF2-40B4-BE49-F238E27FC236}">
                <a16:creationId xmlns:a16="http://schemas.microsoft.com/office/drawing/2014/main" id="{D72DA81A-07AE-0A57-C756-F7845795ECC1}"/>
              </a:ext>
            </a:extLst>
          </p:cNvPr>
          <p:cNvSpPr txBox="1"/>
          <p:nvPr/>
        </p:nvSpPr>
        <p:spPr>
          <a:xfrm>
            <a:off x="1462251" y="869580"/>
            <a:ext cx="3025665" cy="369332"/>
          </a:xfrm>
          <a:prstGeom prst="rect">
            <a:avLst/>
          </a:prstGeom>
          <a:noFill/>
        </p:spPr>
        <p:txBody>
          <a:bodyPr wrap="square">
            <a:spAutoFit/>
          </a:bodyPr>
          <a:lstStyle/>
          <a:p>
            <a:r>
              <a:rPr lang="en-US" altLang="zh-CN" dirty="0">
                <a:solidFill>
                  <a:schemeClr val="accent3">
                    <a:lumMod val="50000"/>
                  </a:schemeClr>
                </a:solidFill>
                <a:latin typeface="Arial" panose="020B0604020202020204" pitchFamily="34" charset="0"/>
                <a:cs typeface="Arial" panose="020B0604020202020204" pitchFamily="34" charset="0"/>
              </a:rPr>
              <a:t>NER with </a:t>
            </a:r>
            <a:r>
              <a:rPr lang="en-US" altLang="zh-CN" dirty="0" err="1">
                <a:solidFill>
                  <a:schemeClr val="accent3">
                    <a:lumMod val="50000"/>
                  </a:schemeClr>
                </a:solidFill>
                <a:latin typeface="Arial" panose="020B0604020202020204" pitchFamily="34" charset="0"/>
                <a:cs typeface="Arial" panose="020B0604020202020204" pitchFamily="34" charset="0"/>
              </a:rPr>
              <a:t>spaCy</a:t>
            </a:r>
            <a:endParaRPr lang="en-US" altLang="zh-CN" dirty="0">
              <a:solidFill>
                <a:schemeClr val="accent3">
                  <a:lumMod val="50000"/>
                </a:schemeClr>
              </a:solidFill>
              <a:latin typeface="Arial" panose="020B0604020202020204" pitchFamily="34" charset="0"/>
              <a:cs typeface="Arial" panose="020B0604020202020204" pitchFamily="34" charset="0"/>
            </a:endParaRPr>
          </a:p>
        </p:txBody>
      </p:sp>
      <p:pic>
        <p:nvPicPr>
          <p:cNvPr id="6" name="图片 5" descr="图表, 折线图&#10;&#10;描述已自动生成">
            <a:extLst>
              <a:ext uri="{FF2B5EF4-FFF2-40B4-BE49-F238E27FC236}">
                <a16:creationId xmlns:a16="http://schemas.microsoft.com/office/drawing/2014/main" id="{D97A8A69-87AA-1761-A636-B54326408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544" y="1103798"/>
            <a:ext cx="6240087" cy="2690436"/>
          </a:xfrm>
          <a:prstGeom prst="rect">
            <a:avLst/>
          </a:prstGeom>
        </p:spPr>
      </p:pic>
      <p:pic>
        <p:nvPicPr>
          <p:cNvPr id="8" name="图片 7" descr="图表, 折线图&#10;&#10;描述已自动生成">
            <a:extLst>
              <a:ext uri="{FF2B5EF4-FFF2-40B4-BE49-F238E27FC236}">
                <a16:creationId xmlns:a16="http://schemas.microsoft.com/office/drawing/2014/main" id="{2D7DEEF1-1BC4-5225-736C-605C79D85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3544" y="3907230"/>
            <a:ext cx="6240087" cy="2837582"/>
          </a:xfrm>
          <a:prstGeom prst="rect">
            <a:avLst/>
          </a:prstGeom>
        </p:spPr>
      </p:pic>
      <p:sp>
        <p:nvSpPr>
          <p:cNvPr id="10" name="文本框 9">
            <a:extLst>
              <a:ext uri="{FF2B5EF4-FFF2-40B4-BE49-F238E27FC236}">
                <a16:creationId xmlns:a16="http://schemas.microsoft.com/office/drawing/2014/main" id="{DD46F791-F465-7F38-836A-0445BB6842BE}"/>
              </a:ext>
            </a:extLst>
          </p:cNvPr>
          <p:cNvSpPr txBox="1"/>
          <p:nvPr/>
        </p:nvSpPr>
        <p:spPr>
          <a:xfrm>
            <a:off x="408591" y="2002557"/>
            <a:ext cx="4920155" cy="3324821"/>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Professional role analysis reveals a striking hierarchical pattern in AI discussions, highlighting potential impacts of AI disruption </a:t>
            </a:r>
            <a:r>
              <a:rPr lang="en-US" altLang="zh-CN" sz="1400" b="1" dirty="0">
                <a:solidFill>
                  <a:srgbClr val="C00000"/>
                </a:solidFill>
                <a:latin typeface="Arial" panose="020B0604020202020204" pitchFamily="34" charset="0"/>
                <a:cs typeface="Arial" panose="020B0604020202020204" pitchFamily="34" charset="0"/>
              </a:rPr>
              <a:t>across different organizational levels.</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In both positive and negative coverage, </a:t>
            </a:r>
            <a:r>
              <a:rPr lang="en-US" altLang="zh-CN" sz="1400" i="1" dirty="0">
                <a:solidFill>
                  <a:schemeClr val="accent3">
                    <a:lumMod val="50000"/>
                  </a:schemeClr>
                </a:solidFill>
                <a:latin typeface="Arial" panose="020B0604020202020204" pitchFamily="34" charset="0"/>
                <a:cs typeface="Arial" panose="020B0604020202020204" pitchFamily="34" charset="0"/>
              </a:rPr>
              <a:t>executive positions (CTO, CEO)</a:t>
            </a:r>
            <a:r>
              <a:rPr lang="en-US" altLang="zh-CN" sz="1400" dirty="0">
                <a:latin typeface="Arial" panose="020B0604020202020204" pitchFamily="34" charset="0"/>
                <a:cs typeface="Arial" panose="020B0604020202020204" pitchFamily="34" charset="0"/>
              </a:rPr>
              <a:t> dominate discussions with dramatic growth during 2022-2023, while </a:t>
            </a:r>
            <a:r>
              <a:rPr lang="en-US" altLang="zh-CN" sz="1400" i="1" dirty="0">
                <a:solidFill>
                  <a:schemeClr val="accent3">
                    <a:lumMod val="50000"/>
                  </a:schemeClr>
                </a:solidFill>
                <a:latin typeface="Arial" panose="020B0604020202020204" pitchFamily="34" charset="0"/>
                <a:cs typeface="Arial" panose="020B0604020202020204" pitchFamily="34" charset="0"/>
              </a:rPr>
              <a:t>operational roles (Engineers, Scientists, Consultants) </a:t>
            </a:r>
            <a:r>
              <a:rPr lang="en-US" altLang="zh-CN" sz="1400" dirty="0">
                <a:latin typeface="Arial" panose="020B0604020202020204" pitchFamily="34" charset="0"/>
                <a:cs typeface="Arial" panose="020B0604020202020204" pitchFamily="34" charset="0"/>
              </a:rPr>
              <a:t>maintain consistently low coverage, suggesting that AI's immediate impact may be more pronounced in technical and middle-management positions rather than executive leadership. This pattern shows a clear stratification in AI's perceived impact on different professional levels.</a:t>
            </a:r>
          </a:p>
        </p:txBody>
      </p:sp>
    </p:spTree>
    <p:extLst>
      <p:ext uri="{BB962C8B-B14F-4D97-AF65-F5344CB8AC3E}">
        <p14:creationId xmlns:p14="http://schemas.microsoft.com/office/powerpoint/2010/main" val="1866321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382109" y="122188"/>
            <a:ext cx="8996856" cy="667406"/>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Entity Analysis: People Trends</a:t>
            </a:r>
          </a:p>
        </p:txBody>
      </p:sp>
      <p:sp>
        <p:nvSpPr>
          <p:cNvPr id="5" name="文本框 4">
            <a:extLst>
              <a:ext uri="{FF2B5EF4-FFF2-40B4-BE49-F238E27FC236}">
                <a16:creationId xmlns:a16="http://schemas.microsoft.com/office/drawing/2014/main" id="{D72DA81A-07AE-0A57-C756-F7845795ECC1}"/>
              </a:ext>
            </a:extLst>
          </p:cNvPr>
          <p:cNvSpPr txBox="1"/>
          <p:nvPr/>
        </p:nvSpPr>
        <p:spPr>
          <a:xfrm>
            <a:off x="1425465" y="680550"/>
            <a:ext cx="3025665" cy="369332"/>
          </a:xfrm>
          <a:prstGeom prst="rect">
            <a:avLst/>
          </a:prstGeom>
          <a:noFill/>
        </p:spPr>
        <p:txBody>
          <a:bodyPr wrap="square">
            <a:spAutoFit/>
          </a:bodyPr>
          <a:lstStyle/>
          <a:p>
            <a:r>
              <a:rPr lang="en-US" altLang="zh-CN" dirty="0">
                <a:solidFill>
                  <a:schemeClr val="accent3">
                    <a:lumMod val="50000"/>
                  </a:schemeClr>
                </a:solidFill>
                <a:latin typeface="Arial" panose="020B0604020202020204" pitchFamily="34" charset="0"/>
                <a:cs typeface="Arial" panose="020B0604020202020204" pitchFamily="34" charset="0"/>
              </a:rPr>
              <a:t>NER with </a:t>
            </a:r>
            <a:r>
              <a:rPr lang="en-US" altLang="zh-CN" dirty="0" err="1">
                <a:solidFill>
                  <a:schemeClr val="accent3">
                    <a:lumMod val="50000"/>
                  </a:schemeClr>
                </a:solidFill>
                <a:latin typeface="Arial" panose="020B0604020202020204" pitchFamily="34" charset="0"/>
                <a:cs typeface="Arial" panose="020B0604020202020204" pitchFamily="34" charset="0"/>
              </a:rPr>
              <a:t>spaCy</a:t>
            </a:r>
            <a:endParaRPr lang="en-US" altLang="zh-CN" dirty="0">
              <a:solidFill>
                <a:schemeClr val="accent3">
                  <a:lumMod val="50000"/>
                </a:schemeClr>
              </a:solidFill>
              <a:latin typeface="Arial" panose="020B0604020202020204" pitchFamily="34" charset="0"/>
              <a:cs typeface="Arial" panose="020B0604020202020204" pitchFamily="34" charset="0"/>
            </a:endParaRPr>
          </a:p>
        </p:txBody>
      </p:sp>
      <p:pic>
        <p:nvPicPr>
          <p:cNvPr id="6" name="图片 5" descr="图表, 条形图&#10;&#10;描述已自动生成">
            <a:extLst>
              <a:ext uri="{FF2B5EF4-FFF2-40B4-BE49-F238E27FC236}">
                <a16:creationId xmlns:a16="http://schemas.microsoft.com/office/drawing/2014/main" id="{CD5829F6-DEBF-4394-5360-6B50892B8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807" y="802152"/>
            <a:ext cx="6521668" cy="2899537"/>
          </a:xfrm>
          <a:prstGeom prst="rect">
            <a:avLst/>
          </a:prstGeom>
        </p:spPr>
      </p:pic>
      <p:pic>
        <p:nvPicPr>
          <p:cNvPr id="8" name="图片 7" descr="图表, 条形图&#10;&#10;描述已自动生成">
            <a:extLst>
              <a:ext uri="{FF2B5EF4-FFF2-40B4-BE49-F238E27FC236}">
                <a16:creationId xmlns:a16="http://schemas.microsoft.com/office/drawing/2014/main" id="{97275B0E-890C-2BE9-1A8C-580E90A13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1807" y="3836274"/>
            <a:ext cx="6521669" cy="2899538"/>
          </a:xfrm>
          <a:prstGeom prst="rect">
            <a:avLst/>
          </a:prstGeom>
        </p:spPr>
      </p:pic>
      <p:sp>
        <p:nvSpPr>
          <p:cNvPr id="14" name="文本框 13">
            <a:extLst>
              <a:ext uri="{FF2B5EF4-FFF2-40B4-BE49-F238E27FC236}">
                <a16:creationId xmlns:a16="http://schemas.microsoft.com/office/drawing/2014/main" id="{BE90E657-44F7-C63E-CB16-477E9FFD13A9}"/>
              </a:ext>
            </a:extLst>
          </p:cNvPr>
          <p:cNvSpPr txBox="1"/>
          <p:nvPr/>
        </p:nvSpPr>
        <p:spPr>
          <a:xfrm>
            <a:off x="278524" y="1675039"/>
            <a:ext cx="5027886" cy="3737242"/>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Our entity analysis reveals contrasting coverage patterns for different AI industry figures. </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In positive coverage, we see a mix of tech leaders and innovators, with AI company executives (Sam Altman), tech entrepreneurs (Elon Musk), and industry visionaries (Mark Zuckerberg, Bill Gates) receiving recognition for their contributions to </a:t>
            </a:r>
            <a:r>
              <a:rPr lang="en-US" altLang="zh-CN" sz="1400" i="1" dirty="0">
                <a:solidFill>
                  <a:schemeClr val="accent3">
                    <a:lumMod val="50000"/>
                  </a:schemeClr>
                </a:solidFill>
                <a:latin typeface="Arial" panose="020B0604020202020204" pitchFamily="34" charset="0"/>
                <a:cs typeface="Arial" panose="020B0604020202020204" pitchFamily="34" charset="0"/>
              </a:rPr>
              <a:t>AI advancement and strategic vision</a:t>
            </a:r>
            <a:r>
              <a:rPr lang="en-US" altLang="zh-CN" sz="1400" dirty="0">
                <a:latin typeface="Arial" panose="020B0604020202020204" pitchFamily="34" charset="0"/>
                <a:cs typeface="Arial" panose="020B0604020202020204" pitchFamily="34" charset="0"/>
              </a:rPr>
              <a:t>.</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The negative coverage, however, focuses more intensely on a smaller group of key figures (Joe Biden, Elon Musk) and includes more political leaders, suggesting heightened concerns about </a:t>
            </a:r>
            <a:r>
              <a:rPr lang="en-US" altLang="zh-CN" sz="1400" i="1" dirty="0">
                <a:solidFill>
                  <a:schemeClr val="accent3">
                    <a:lumMod val="50000"/>
                  </a:schemeClr>
                </a:solidFill>
                <a:latin typeface="Arial" panose="020B0604020202020204" pitchFamily="34" charset="0"/>
                <a:cs typeface="Arial" panose="020B0604020202020204" pitchFamily="34" charset="0"/>
              </a:rPr>
              <a:t>AI regulation and governance</a:t>
            </a:r>
            <a:r>
              <a:rPr lang="en-US" altLang="zh-CN" sz="1400" dirty="0">
                <a:latin typeface="Arial" panose="020B0604020202020204" pitchFamily="34" charset="0"/>
                <a:cs typeface="Arial" panose="020B0604020202020204" pitchFamily="34" charset="0"/>
              </a:rPr>
              <a:t>. This pattern reflects the growing intersection of AI development with political and regulatory discussions.</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7059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382109" y="122188"/>
            <a:ext cx="8996856" cy="667406"/>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Entity Analysis: Location Trends</a:t>
            </a:r>
          </a:p>
        </p:txBody>
      </p:sp>
      <p:sp>
        <p:nvSpPr>
          <p:cNvPr id="5" name="文本框 4">
            <a:extLst>
              <a:ext uri="{FF2B5EF4-FFF2-40B4-BE49-F238E27FC236}">
                <a16:creationId xmlns:a16="http://schemas.microsoft.com/office/drawing/2014/main" id="{D72DA81A-07AE-0A57-C756-F7845795ECC1}"/>
              </a:ext>
            </a:extLst>
          </p:cNvPr>
          <p:cNvSpPr txBox="1"/>
          <p:nvPr/>
        </p:nvSpPr>
        <p:spPr>
          <a:xfrm>
            <a:off x="1425465" y="680550"/>
            <a:ext cx="3025665" cy="369332"/>
          </a:xfrm>
          <a:prstGeom prst="rect">
            <a:avLst/>
          </a:prstGeom>
          <a:noFill/>
        </p:spPr>
        <p:txBody>
          <a:bodyPr wrap="square">
            <a:spAutoFit/>
          </a:bodyPr>
          <a:lstStyle/>
          <a:p>
            <a:r>
              <a:rPr lang="en-US" altLang="zh-CN" dirty="0">
                <a:solidFill>
                  <a:schemeClr val="accent3">
                    <a:lumMod val="50000"/>
                  </a:schemeClr>
                </a:solidFill>
                <a:latin typeface="Arial" panose="020B0604020202020204" pitchFamily="34" charset="0"/>
                <a:cs typeface="Arial" panose="020B0604020202020204" pitchFamily="34" charset="0"/>
              </a:rPr>
              <a:t>NER with </a:t>
            </a:r>
            <a:r>
              <a:rPr lang="en-US" altLang="zh-CN" dirty="0" err="1">
                <a:solidFill>
                  <a:schemeClr val="accent3">
                    <a:lumMod val="50000"/>
                  </a:schemeClr>
                </a:solidFill>
                <a:latin typeface="Arial" panose="020B0604020202020204" pitchFamily="34" charset="0"/>
                <a:cs typeface="Arial" panose="020B0604020202020204" pitchFamily="34" charset="0"/>
              </a:rPr>
              <a:t>spaCy</a:t>
            </a:r>
            <a:endParaRPr lang="en-US" altLang="zh-CN" dirty="0">
              <a:solidFill>
                <a:schemeClr val="accent3">
                  <a:lumMod val="50000"/>
                </a:schemeClr>
              </a:solidFill>
              <a:latin typeface="Arial" panose="020B0604020202020204" pitchFamily="34" charset="0"/>
              <a:cs typeface="Arial" panose="020B0604020202020204" pitchFamily="34" charset="0"/>
            </a:endParaRPr>
          </a:p>
        </p:txBody>
      </p:sp>
      <p:pic>
        <p:nvPicPr>
          <p:cNvPr id="10" name="图片 9" descr="图表, 条形图, 直方图&#10;&#10;描述已自动生成">
            <a:extLst>
              <a:ext uri="{FF2B5EF4-FFF2-40B4-BE49-F238E27FC236}">
                <a16:creationId xmlns:a16="http://schemas.microsoft.com/office/drawing/2014/main" id="{BF408510-74AD-75DC-4E78-7934E0108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4924" y="1049882"/>
            <a:ext cx="6137117" cy="2788415"/>
          </a:xfrm>
          <a:prstGeom prst="rect">
            <a:avLst/>
          </a:prstGeom>
        </p:spPr>
      </p:pic>
      <p:pic>
        <p:nvPicPr>
          <p:cNvPr id="12" name="图片 11" descr="图表, 直方图&#10;&#10;描述已自动生成">
            <a:extLst>
              <a:ext uri="{FF2B5EF4-FFF2-40B4-BE49-F238E27FC236}">
                <a16:creationId xmlns:a16="http://schemas.microsoft.com/office/drawing/2014/main" id="{E9572768-C0CF-5451-416A-F7E19A2F5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4924" y="3947397"/>
            <a:ext cx="6137117" cy="2788415"/>
          </a:xfrm>
          <a:prstGeom prst="rect">
            <a:avLst/>
          </a:prstGeom>
        </p:spPr>
      </p:pic>
      <p:sp>
        <p:nvSpPr>
          <p:cNvPr id="16" name="文本框 15">
            <a:extLst>
              <a:ext uri="{FF2B5EF4-FFF2-40B4-BE49-F238E27FC236}">
                <a16:creationId xmlns:a16="http://schemas.microsoft.com/office/drawing/2014/main" id="{64693935-D8DC-19CA-2742-C2AF3E8EB511}"/>
              </a:ext>
            </a:extLst>
          </p:cNvPr>
          <p:cNvSpPr txBox="1"/>
          <p:nvPr/>
        </p:nvSpPr>
        <p:spPr>
          <a:xfrm>
            <a:off x="542597" y="1954273"/>
            <a:ext cx="4665279" cy="3527953"/>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In general, </a:t>
            </a:r>
            <a:r>
              <a:rPr lang="en-US" altLang="zh-CN" sz="1400" i="1" dirty="0">
                <a:solidFill>
                  <a:schemeClr val="accent3">
                    <a:lumMod val="50000"/>
                  </a:schemeClr>
                </a:solidFill>
                <a:latin typeface="Arial" panose="020B0604020202020204" pitchFamily="34" charset="0"/>
                <a:cs typeface="Arial" panose="020B0604020202020204" pitchFamily="34" charset="0"/>
              </a:rPr>
              <a:t>developed countries/regions drive most of the AI discussion compared to developing regions</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Europe leads in positive mentions, particularly France, Spain, Italy, Germany and the UK, each exceeding 3,000</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Other countries with notable positive mentions: Japan, South Korea, Brazil, Argentina</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Middle East (Saudi Arabia, UAE) has fewer positive mentions, below 1,000</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Africa and Southeast Asia generally have the lowest volumes</a:t>
            </a:r>
          </a:p>
        </p:txBody>
      </p:sp>
    </p:spTree>
    <p:extLst>
      <p:ext uri="{BB962C8B-B14F-4D97-AF65-F5344CB8AC3E}">
        <p14:creationId xmlns:p14="http://schemas.microsoft.com/office/powerpoint/2010/main" val="2715335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3E01936-C15F-E192-63ED-9EF74C749D4C}"/>
              </a:ext>
            </a:extLst>
          </p:cNvPr>
          <p:cNvSpPr>
            <a:spLocks noGrp="1"/>
          </p:cNvSpPr>
          <p:nvPr>
            <p:ph type="body" sz="quarter" idx="11"/>
          </p:nvPr>
        </p:nvSpPr>
        <p:spPr>
          <a:xfrm>
            <a:off x="9290341" y="3089838"/>
            <a:ext cx="2337192" cy="424155"/>
          </a:xfrm>
        </p:spPr>
        <p:txBody>
          <a:bodyPr/>
          <a:lstStyle/>
          <a:p>
            <a:r>
              <a:rPr lang="en-US" altLang="zh-CN" sz="1600" b="1" dirty="0">
                <a:latin typeface="Arial" panose="020B0604020202020204" pitchFamily="34" charset="0"/>
                <a:cs typeface="Arial" panose="020B0604020202020204" pitchFamily="34" charset="0"/>
              </a:rPr>
              <a:t>Qi Zhao</a:t>
            </a:r>
            <a:endParaRPr lang="zh-CN" altLang="en-US" sz="1600" b="1" dirty="0">
              <a:latin typeface="Arial" panose="020B0604020202020204" pitchFamily="34" charset="0"/>
              <a:cs typeface="Arial" panose="020B0604020202020204" pitchFamily="34" charset="0"/>
            </a:endParaRPr>
          </a:p>
        </p:txBody>
      </p:sp>
      <p:sp>
        <p:nvSpPr>
          <p:cNvPr id="3" name="文本占位符 2">
            <a:extLst>
              <a:ext uri="{FF2B5EF4-FFF2-40B4-BE49-F238E27FC236}">
                <a16:creationId xmlns:a16="http://schemas.microsoft.com/office/drawing/2014/main" id="{4E1BB072-EAED-80B0-CB36-E74B2F42A005}"/>
              </a:ext>
            </a:extLst>
          </p:cNvPr>
          <p:cNvSpPr>
            <a:spLocks noGrp="1"/>
          </p:cNvSpPr>
          <p:nvPr>
            <p:ph type="body" sz="quarter" idx="12"/>
          </p:nvPr>
        </p:nvSpPr>
        <p:spPr>
          <a:xfrm>
            <a:off x="9290341" y="3352442"/>
            <a:ext cx="2337192" cy="416011"/>
          </a:xfrm>
        </p:spPr>
        <p:txBody>
          <a:bodyPr/>
          <a:lstStyle/>
          <a:p>
            <a:r>
              <a:rPr lang="en-US" altLang="zh-CN" sz="1600" b="1" dirty="0">
                <a:latin typeface="Arial" panose="020B0604020202020204" pitchFamily="34" charset="0"/>
                <a:cs typeface="Arial" panose="020B0604020202020204" pitchFamily="34" charset="0"/>
              </a:rPr>
              <a:t>Dec 12, 2024</a:t>
            </a:r>
            <a:endParaRPr lang="zh-CN" altLang="en-US" sz="1600" b="1" dirty="0">
              <a:latin typeface="Arial" panose="020B0604020202020204" pitchFamily="34" charset="0"/>
              <a:cs typeface="Arial" panose="020B0604020202020204" pitchFamily="34" charset="0"/>
            </a:endParaRPr>
          </a:p>
        </p:txBody>
      </p:sp>
      <p:sp>
        <p:nvSpPr>
          <p:cNvPr id="4" name="文本占位符 3">
            <a:extLst>
              <a:ext uri="{FF2B5EF4-FFF2-40B4-BE49-F238E27FC236}">
                <a16:creationId xmlns:a16="http://schemas.microsoft.com/office/drawing/2014/main" id="{36B09FF0-C24C-961F-EAC3-26F9EA96386D}"/>
              </a:ext>
            </a:extLst>
          </p:cNvPr>
          <p:cNvSpPr>
            <a:spLocks noGrp="1"/>
          </p:cNvSpPr>
          <p:nvPr>
            <p:ph type="body" sz="quarter" idx="13"/>
          </p:nvPr>
        </p:nvSpPr>
        <p:spPr>
          <a:xfrm>
            <a:off x="683772" y="594107"/>
            <a:ext cx="3550108" cy="1944141"/>
          </a:xfrm>
        </p:spPr>
        <p:txBody>
          <a:bodyPr>
            <a:noAutofit/>
          </a:bodyPr>
          <a:lstStyle/>
          <a:p>
            <a:r>
              <a:rPr lang="en-US" altLang="zh-CN" sz="4400" dirty="0"/>
              <a:t>Thank You</a:t>
            </a:r>
          </a:p>
        </p:txBody>
      </p:sp>
      <p:pic>
        <p:nvPicPr>
          <p:cNvPr id="7" name="Picture 4" descr="UChicago Essay Guide - Ivy Scholars">
            <a:extLst>
              <a:ext uri="{FF2B5EF4-FFF2-40B4-BE49-F238E27FC236}">
                <a16:creationId xmlns:a16="http://schemas.microsoft.com/office/drawing/2014/main" id="{31BFD351-C88A-246A-7BA2-893176A68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22" y="127443"/>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6D6259DE-74E7-641E-3948-FADDE5E5D785}"/>
              </a:ext>
            </a:extLst>
          </p:cNvPr>
          <p:cNvSpPr txBox="1"/>
          <p:nvPr/>
        </p:nvSpPr>
        <p:spPr>
          <a:xfrm>
            <a:off x="757344" y="2781201"/>
            <a:ext cx="3299647" cy="3337773"/>
          </a:xfrm>
          <a:prstGeom prst="rect">
            <a:avLst/>
          </a:prstGeom>
          <a:noFill/>
        </p:spPr>
        <p:txBody>
          <a:bodyPr wrap="square">
            <a:spAutoFit/>
          </a:bodyPr>
          <a:lstStyle/>
          <a:p>
            <a:pPr>
              <a:lnSpc>
                <a:spcPct val="120000"/>
              </a:lnSpc>
              <a:spcAft>
                <a:spcPts val="1200"/>
              </a:spcAft>
            </a:pPr>
            <a:r>
              <a:rPr lang="en-US" altLang="zh-CN" sz="1600" dirty="0">
                <a:latin typeface="Aptos" panose="020B0004020202020204" pitchFamily="34" charset="0"/>
                <a:ea typeface="+mj-ea"/>
                <a:cs typeface="+mj-cs"/>
              </a:rPr>
              <a:t>Thank you </a:t>
            </a:r>
            <a:r>
              <a:rPr lang="en-US" altLang="zh-CN" sz="1600" b="1" dirty="0">
                <a:latin typeface="Aptos" panose="020B0004020202020204" pitchFamily="34" charset="0"/>
                <a:ea typeface="+mj-ea"/>
                <a:cs typeface="+mj-cs"/>
              </a:rPr>
              <a:t>Professor Ignas </a:t>
            </a:r>
            <a:r>
              <a:rPr lang="en-US" altLang="zh-CN" sz="1600" b="1" dirty="0" err="1">
                <a:latin typeface="Aptos" panose="020B0004020202020204" pitchFamily="34" charset="0"/>
                <a:ea typeface="+mj-ea"/>
                <a:cs typeface="+mj-cs"/>
              </a:rPr>
              <a:t>Grabauskas</a:t>
            </a:r>
            <a:r>
              <a:rPr lang="en-US" altLang="zh-CN" sz="1600" b="1" dirty="0">
                <a:latin typeface="Aptos" panose="020B0004020202020204" pitchFamily="34" charset="0"/>
                <a:ea typeface="+mj-ea"/>
                <a:cs typeface="+mj-cs"/>
              </a:rPr>
              <a:t> </a:t>
            </a:r>
            <a:r>
              <a:rPr lang="en-US" altLang="zh-CN" sz="1600" dirty="0">
                <a:latin typeface="Aptos" panose="020B0004020202020204" pitchFamily="34" charset="0"/>
                <a:ea typeface="+mj-ea"/>
                <a:cs typeface="+mj-cs"/>
              </a:rPr>
              <a:t>and </a:t>
            </a:r>
            <a:r>
              <a:rPr lang="en-US" altLang="zh-CN" sz="1600" b="1" dirty="0">
                <a:latin typeface="Aptos" panose="020B0004020202020204" pitchFamily="34" charset="0"/>
                <a:ea typeface="+mj-ea"/>
                <a:cs typeface="+mj-cs"/>
              </a:rPr>
              <a:t>TA Peter </a:t>
            </a:r>
            <a:r>
              <a:rPr lang="en-US" altLang="zh-CN" sz="1600" b="1" dirty="0" err="1">
                <a:latin typeface="Aptos" panose="020B0004020202020204" pitchFamily="34" charset="0"/>
                <a:ea typeface="+mj-ea"/>
                <a:cs typeface="+mj-cs"/>
              </a:rPr>
              <a:t>Pezon</a:t>
            </a:r>
            <a:r>
              <a:rPr lang="en-US" altLang="zh-CN" sz="1600" b="1" dirty="0">
                <a:latin typeface="Aptos" panose="020B0004020202020204" pitchFamily="34" charset="0"/>
                <a:ea typeface="+mj-ea"/>
                <a:cs typeface="+mj-cs"/>
              </a:rPr>
              <a:t> </a:t>
            </a:r>
            <a:r>
              <a:rPr lang="en-US" altLang="zh-CN" sz="1600" dirty="0">
                <a:latin typeface="Aptos" panose="020B0004020202020204" pitchFamily="34" charset="0"/>
                <a:ea typeface="+mj-ea"/>
                <a:cs typeface="+mj-cs"/>
              </a:rPr>
              <a:t>for your invaluable guidance and patience throughout this course.</a:t>
            </a:r>
          </a:p>
          <a:p>
            <a:pPr>
              <a:lnSpc>
                <a:spcPct val="120000"/>
              </a:lnSpc>
              <a:spcAft>
                <a:spcPts val="1200"/>
              </a:spcAft>
            </a:pPr>
            <a:r>
              <a:rPr lang="en-US" altLang="zh-CN" sz="1600" dirty="0">
                <a:latin typeface="Aptos" panose="020B0004020202020204" pitchFamily="34" charset="0"/>
                <a:ea typeface="+mj-ea"/>
                <a:cs typeface="+mj-cs"/>
              </a:rPr>
              <a:t>Thank you </a:t>
            </a:r>
            <a:r>
              <a:rPr lang="en-US" altLang="zh-CN" sz="1600" b="1" dirty="0">
                <a:latin typeface="Aptos" panose="020B0004020202020204" pitchFamily="34" charset="0"/>
                <a:ea typeface="+mj-ea"/>
                <a:cs typeface="+mj-cs"/>
              </a:rPr>
              <a:t>my dear classmates </a:t>
            </a:r>
            <a:r>
              <a:rPr lang="en-US" altLang="zh-CN" sz="1600" dirty="0">
                <a:latin typeface="Aptos" panose="020B0004020202020204" pitchFamily="34" charset="0"/>
                <a:ea typeface="+mj-ea"/>
                <a:cs typeface="+mj-cs"/>
              </a:rPr>
              <a:t>for your kindness in sharing this journey of discovery.</a:t>
            </a:r>
          </a:p>
          <a:p>
            <a:pPr>
              <a:lnSpc>
                <a:spcPct val="120000"/>
              </a:lnSpc>
              <a:spcAft>
                <a:spcPts val="1200"/>
              </a:spcAft>
            </a:pPr>
            <a:r>
              <a:rPr lang="en-US" altLang="zh-CN" sz="1600" b="1" i="1" dirty="0">
                <a:solidFill>
                  <a:schemeClr val="accent3">
                    <a:lumMod val="50000"/>
                  </a:schemeClr>
                </a:solidFill>
                <a:latin typeface="Aptos" panose="020B0004020202020204" pitchFamily="34" charset="0"/>
                <a:ea typeface="+mj-ea"/>
                <a:cs typeface="+mj-cs"/>
              </a:rPr>
              <a:t>This journey has been incredibly enriching, and excellence remains my goal.</a:t>
            </a:r>
            <a:endParaRPr lang="zh-CN" altLang="en-US" sz="1600" b="1" i="1" dirty="0">
              <a:solidFill>
                <a:schemeClr val="accent3">
                  <a:lumMod val="50000"/>
                </a:schemeClr>
              </a:solidFill>
              <a:latin typeface="Aptos" panose="020B0004020202020204" pitchFamily="34" charset="0"/>
              <a:ea typeface="+mj-ea"/>
              <a:cs typeface="+mj-cs"/>
            </a:endParaRPr>
          </a:p>
        </p:txBody>
      </p:sp>
      <p:sp>
        <p:nvSpPr>
          <p:cNvPr id="12" name="文本框 11">
            <a:extLst>
              <a:ext uri="{FF2B5EF4-FFF2-40B4-BE49-F238E27FC236}">
                <a16:creationId xmlns:a16="http://schemas.microsoft.com/office/drawing/2014/main" id="{F3DB5E8B-1B84-97DE-4DCD-E84DB66761CA}"/>
              </a:ext>
            </a:extLst>
          </p:cNvPr>
          <p:cNvSpPr txBox="1"/>
          <p:nvPr/>
        </p:nvSpPr>
        <p:spPr>
          <a:xfrm>
            <a:off x="4646875" y="5698500"/>
            <a:ext cx="7064741" cy="646331"/>
          </a:xfrm>
          <a:prstGeom prst="rect">
            <a:avLst/>
          </a:prstGeom>
          <a:noFill/>
        </p:spPr>
        <p:txBody>
          <a:bodyPr wrap="square">
            <a:spAutoFit/>
          </a:bodyPr>
          <a:lstStyle/>
          <a:p>
            <a:pPr defTabSz="914354">
              <a:spcBef>
                <a:spcPct val="0"/>
              </a:spcBef>
            </a:pPr>
            <a:r>
              <a:rPr lang="en-US" altLang="zh-CN" sz="3600" b="1" dirty="0">
                <a:latin typeface="+mj-lt"/>
                <a:ea typeface="+mj-ea"/>
                <a:cs typeface="+mj-cs"/>
              </a:rPr>
              <a:t>See you in the future! </a:t>
            </a:r>
            <a:r>
              <a:rPr lang="zh-CN" altLang="en-US" sz="3600" b="1" dirty="0">
                <a:latin typeface="+mj-lt"/>
                <a:ea typeface="+mj-ea"/>
                <a:cs typeface="+mj-cs"/>
              </a:rPr>
              <a:t>后会有期！</a:t>
            </a:r>
          </a:p>
        </p:txBody>
      </p:sp>
    </p:spTree>
    <p:extLst>
      <p:ext uri="{BB962C8B-B14F-4D97-AF65-F5344CB8AC3E}">
        <p14:creationId xmlns:p14="http://schemas.microsoft.com/office/powerpoint/2010/main" val="129541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30B1A-8F8C-5A88-8D12-7199EF14BFE0}"/>
              </a:ext>
            </a:extLst>
          </p:cNvPr>
          <p:cNvSpPr>
            <a:spLocks noGrp="1"/>
          </p:cNvSpPr>
          <p:nvPr>
            <p:ph type="title"/>
          </p:nvPr>
        </p:nvSpPr>
        <p:spPr>
          <a:xfrm>
            <a:off x="1429405" y="320566"/>
            <a:ext cx="5202623" cy="708134"/>
          </a:xfrm>
        </p:spPr>
        <p:txBody>
          <a:bodyPr>
            <a:noAutofit/>
          </a:bodyPr>
          <a:lstStyle/>
          <a:p>
            <a:pPr marL="285750" lvl="0" indent="-28575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Executive Summary </a:t>
            </a:r>
          </a:p>
        </p:txBody>
      </p:sp>
      <p:pic>
        <p:nvPicPr>
          <p:cNvPr id="3" name="Picture 4" descr="UChicago Essay Guide - Ivy Scholars">
            <a:extLst>
              <a:ext uri="{FF2B5EF4-FFF2-40B4-BE49-F238E27FC236}">
                <a16:creationId xmlns:a16="http://schemas.microsoft.com/office/drawing/2014/main" id="{9F9F24F5-07CE-535B-861D-F5C159754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0FCCA17-901D-EE6D-7BDA-E60EBC6CF89D}"/>
              </a:ext>
            </a:extLst>
          </p:cNvPr>
          <p:cNvSpPr txBox="1"/>
          <p:nvPr/>
        </p:nvSpPr>
        <p:spPr>
          <a:xfrm>
            <a:off x="804041" y="1334924"/>
            <a:ext cx="10715297" cy="4887300"/>
          </a:xfrm>
          <a:prstGeom prst="rect">
            <a:avLst/>
          </a:prstGeom>
          <a:noFill/>
        </p:spPr>
        <p:txBody>
          <a:bodyPr wrap="square">
            <a:spAutoFit/>
          </a:bodyPr>
          <a:lstStyle/>
          <a:p>
            <a:pPr>
              <a:lnSpc>
                <a:spcPct val="120000"/>
              </a:lnSpc>
              <a:spcAft>
                <a:spcPts val="1200"/>
              </a:spcAft>
            </a:pPr>
            <a:r>
              <a:rPr lang="en-US" altLang="zh-CN" b="1" dirty="0">
                <a:latin typeface="Arial" panose="020B0604020202020204" pitchFamily="34" charset="0"/>
                <a:cs typeface="Arial" panose="020B0604020202020204" pitchFamily="34" charset="0"/>
              </a:rPr>
              <a:t>Data Processing and Methodology</a:t>
            </a:r>
          </a:p>
          <a:p>
            <a:pPr marL="285750" indent="-285750">
              <a:lnSpc>
                <a:spcPct val="120000"/>
              </a:lnSpc>
              <a:spcAft>
                <a:spcPts val="10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Initial dataset of ~200,000 articles was systematically cleaned and filtered to 167,763 relevant samples through a three-stage process incorporating linguistic analysis, feature engineering, and topic modeling</a:t>
            </a:r>
          </a:p>
          <a:p>
            <a:pPr marL="285750" indent="-285750">
              <a:lnSpc>
                <a:spcPct val="120000"/>
              </a:lnSpc>
              <a:spcAft>
                <a:spcPts val="10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Implemented a sophisticated sentiment analysis pipeline, starting with VADER analysis for baseline establishment, followed by data enhancement through manual annotation and BLOOM model labeling, then advanced model fine-tuning with </a:t>
            </a:r>
            <a:r>
              <a:rPr lang="en-US" altLang="zh-CN" sz="1400" dirty="0" err="1">
                <a:latin typeface="Arial" panose="020B0604020202020204" pitchFamily="34" charset="0"/>
                <a:cs typeface="Arial" panose="020B0604020202020204" pitchFamily="34" charset="0"/>
              </a:rPr>
              <a:t>RoBERTa</a:t>
            </a:r>
            <a:r>
              <a:rPr lang="en-US" altLang="zh-CN" sz="1400" dirty="0">
                <a:latin typeface="Arial" panose="020B0604020202020204" pitchFamily="34" charset="0"/>
                <a:cs typeface="Arial" panose="020B0604020202020204" pitchFamily="34" charset="0"/>
              </a:rPr>
              <a:t> and transformer ensemble architecture, ultimately achieving 82% macro-F1 score through class weight and learning rate optimization.</a:t>
            </a:r>
          </a:p>
          <a:p>
            <a:pPr marL="285750" indent="-285750">
              <a:lnSpc>
                <a:spcPct val="120000"/>
              </a:lnSpc>
              <a:spcAft>
                <a:spcPts val="10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Enhanced data quality through entity recognition (</a:t>
            </a:r>
            <a:r>
              <a:rPr lang="en-US" altLang="zh-CN" sz="1400" dirty="0" err="1">
                <a:latin typeface="Arial" panose="020B0604020202020204" pitchFamily="34" charset="0"/>
                <a:cs typeface="Arial" panose="020B0604020202020204" pitchFamily="34" charset="0"/>
              </a:rPr>
              <a:t>SpaCy</a:t>
            </a:r>
            <a:r>
              <a:rPr lang="en-US" altLang="zh-CN" sz="1400" dirty="0">
                <a:latin typeface="Arial" panose="020B0604020202020204" pitchFamily="34" charset="0"/>
                <a:cs typeface="Arial" panose="020B0604020202020204" pitchFamily="34" charset="0"/>
              </a:rPr>
              <a:t>, NER-BERT) and temporal analysis (LDA, </a:t>
            </a:r>
            <a:r>
              <a:rPr lang="en-US" altLang="zh-CN" sz="1400" dirty="0" err="1">
                <a:latin typeface="Arial" panose="020B0604020202020204" pitchFamily="34" charset="0"/>
                <a:cs typeface="Arial" panose="020B0604020202020204" pitchFamily="34" charset="0"/>
              </a:rPr>
              <a:t>BERTopic</a:t>
            </a:r>
            <a:r>
              <a:rPr lang="en-US" altLang="zh-CN" sz="1400" dirty="0">
                <a:latin typeface="Arial" panose="020B0604020202020204" pitchFamily="34" charset="0"/>
                <a:cs typeface="Arial" panose="020B0604020202020204" pitchFamily="34" charset="0"/>
              </a:rPr>
              <a:t>).</a:t>
            </a:r>
          </a:p>
          <a:p>
            <a:pPr>
              <a:lnSpc>
                <a:spcPct val="120000"/>
              </a:lnSpc>
              <a:spcAft>
                <a:spcPts val="1000"/>
              </a:spcAft>
            </a:pPr>
            <a:r>
              <a:rPr lang="en-US" altLang="zh-CN" b="1" dirty="0">
                <a:latin typeface="Arial" panose="020B0604020202020204" pitchFamily="34" charset="0"/>
                <a:cs typeface="Arial" panose="020B0604020202020204" pitchFamily="34" charset="0"/>
              </a:rPr>
              <a:t>Sentiment Analysis Results</a:t>
            </a:r>
          </a:p>
          <a:p>
            <a:pPr marL="285750" indent="-285750">
              <a:lnSpc>
                <a:spcPct val="120000"/>
              </a:lnSpc>
              <a:spcAft>
                <a:spcPts val="10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Final sentiment distribution showed balanced coverage: 56.1% neutral (88,344 samples), 42.0% positive (66,060 samples), and 1.9% negative (3,045 samples). This balanced distribution effectively separates genuine AI breakthroughs from general market speculation, ensuring more accurate analysis.</a:t>
            </a:r>
          </a:p>
          <a:p>
            <a:pPr marL="285750" indent="-285750">
              <a:lnSpc>
                <a:spcPct val="120000"/>
              </a:lnSpc>
              <a:spcAft>
                <a:spcPts val="10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Peak positive sentiment (60%) observed during May-July 2022, indicating significant AI breakthroughs</a:t>
            </a:r>
          </a:p>
          <a:p>
            <a:pPr marL="285750" indent="-285750">
              <a:lnSpc>
                <a:spcPct val="120000"/>
              </a:lnSpc>
              <a:spcAft>
                <a:spcPts val="10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Positive sentiments strongly associated with technological advancement and market growth</a:t>
            </a:r>
          </a:p>
          <a:p>
            <a:pPr marL="285750" indent="-285750">
              <a:lnSpc>
                <a:spcPct val="120000"/>
              </a:lnSpc>
              <a:spcAft>
                <a:spcPts val="10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Negative sentiments primarily linked to privacy concerns and data security issues</a:t>
            </a:r>
            <a:endParaRPr lang="zh-CN" altLang="en-US" sz="14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7115CA73-5153-CBF0-EDE1-4AB347B682C5}"/>
              </a:ext>
            </a:extLst>
          </p:cNvPr>
          <p:cNvSpPr txBox="1"/>
          <p:nvPr/>
        </p:nvSpPr>
        <p:spPr>
          <a:xfrm>
            <a:off x="207580" y="6289385"/>
            <a:ext cx="11918733" cy="461665"/>
          </a:xfrm>
          <a:prstGeom prst="rect">
            <a:avLst/>
          </a:prstGeom>
          <a:noFill/>
        </p:spPr>
        <p:txBody>
          <a:bodyPr wrap="square">
            <a:spAutoFit/>
          </a:bodyPr>
          <a:lstStyle/>
          <a:p>
            <a:r>
              <a:rPr lang="en-US" altLang="zh-CN" sz="1200" b="1" dirty="0">
                <a:solidFill>
                  <a:schemeClr val="accent4">
                    <a:lumMod val="50000"/>
                  </a:schemeClr>
                </a:solidFill>
                <a:latin typeface="Times New Roman" panose="02020603050405020304" pitchFamily="18" charset="0"/>
                <a:cs typeface="Times New Roman" panose="02020603050405020304" pitchFamily="18" charset="0"/>
              </a:rPr>
              <a:t>Note: </a:t>
            </a:r>
            <a:r>
              <a:rPr lang="en-US" altLang="zh-CN" sz="1200" dirty="0">
                <a:latin typeface="Times New Roman" panose="02020603050405020304" pitchFamily="18" charset="0"/>
                <a:cs typeface="Times New Roman" panose="02020603050405020304" pitchFamily="18" charset="0"/>
              </a:rPr>
              <a:t>My initial methodology aimed to combine manual annotation with ChatGPT-3.5 labeling (15,000 samples, $70 investment) for enhanced accuracy. However, due to a </a:t>
            </a:r>
            <a:r>
              <a:rPr lang="en-US" altLang="zh-CN" sz="1200" dirty="0" err="1">
                <a:latin typeface="Times New Roman" panose="02020603050405020304" pitchFamily="18" charset="0"/>
                <a:cs typeface="Times New Roman" panose="02020603050405020304" pitchFamily="18" charset="0"/>
              </a:rPr>
              <a:t>Colab</a:t>
            </a:r>
            <a:r>
              <a:rPr lang="en-US" altLang="zh-CN" sz="1200" dirty="0">
                <a:latin typeface="Times New Roman" panose="02020603050405020304" pitchFamily="18" charset="0"/>
                <a:cs typeface="Times New Roman" panose="02020603050405020304" pitchFamily="18" charset="0"/>
              </a:rPr>
              <a:t> system crash after a full day of training, resulting in data loss, which forced me to adapt to use the free BLOOM model for labeling. This limitation presents an opportunity for future improvements.</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6821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30B1A-8F8C-5A88-8D12-7199EF14BFE0}"/>
              </a:ext>
            </a:extLst>
          </p:cNvPr>
          <p:cNvSpPr>
            <a:spLocks noGrp="1"/>
          </p:cNvSpPr>
          <p:nvPr>
            <p:ph type="title"/>
          </p:nvPr>
        </p:nvSpPr>
        <p:spPr>
          <a:xfrm>
            <a:off x="1429405" y="320566"/>
            <a:ext cx="5202623" cy="708134"/>
          </a:xfrm>
        </p:spPr>
        <p:txBody>
          <a:bodyPr>
            <a:noAutofit/>
          </a:bodyPr>
          <a:lstStyle/>
          <a:p>
            <a:pPr marL="285750" lvl="0" indent="-28575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Executive Summary </a:t>
            </a:r>
          </a:p>
        </p:txBody>
      </p:sp>
      <p:pic>
        <p:nvPicPr>
          <p:cNvPr id="3" name="Picture 4" descr="UChicago Essay Guide - Ivy Scholars">
            <a:extLst>
              <a:ext uri="{FF2B5EF4-FFF2-40B4-BE49-F238E27FC236}">
                <a16:creationId xmlns:a16="http://schemas.microsoft.com/office/drawing/2014/main" id="{9F9F24F5-07CE-535B-861D-F5C159754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CE3F20D8-C48C-ABB1-F85A-E348A9969603}"/>
              </a:ext>
            </a:extLst>
          </p:cNvPr>
          <p:cNvSpPr txBox="1"/>
          <p:nvPr/>
        </p:nvSpPr>
        <p:spPr>
          <a:xfrm>
            <a:off x="1158765" y="1612028"/>
            <a:ext cx="9874470" cy="4032707"/>
          </a:xfrm>
          <a:prstGeom prst="rect">
            <a:avLst/>
          </a:prstGeom>
          <a:noFill/>
        </p:spPr>
        <p:txBody>
          <a:bodyPr wrap="square">
            <a:spAutoFit/>
          </a:bodyPr>
          <a:lstStyle/>
          <a:p>
            <a:pPr>
              <a:lnSpc>
                <a:spcPct val="120000"/>
              </a:lnSpc>
              <a:spcAft>
                <a:spcPts val="1200"/>
              </a:spcAft>
            </a:pPr>
            <a:r>
              <a:rPr lang="en-US" altLang="zh-CN" b="1" dirty="0">
                <a:latin typeface="Arial" panose="020B0604020202020204" pitchFamily="34" charset="0"/>
                <a:cs typeface="Arial" panose="020B0604020202020204" pitchFamily="34" charset="0"/>
              </a:rPr>
              <a:t>Industry and Technology Impact</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Finance, healthcare, and media sectors demonstrate highest AI automation potential while facing rigorous scrutiny</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Computer Vision dominates positive coverage (40-70%), while Natural Language Processing shows increasing negative sentiment trends</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Major cloud providers (Vertex AI, Azure AI, Google Cloud AI) lead both positive and negative coverage</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Executive positions (CTO, CEO) show increasing AI impact compared to operational roles</a:t>
            </a:r>
          </a:p>
          <a:p>
            <a:pPr>
              <a:lnSpc>
                <a:spcPct val="120000"/>
              </a:lnSpc>
              <a:spcAft>
                <a:spcPts val="1200"/>
              </a:spcAft>
            </a:pPr>
            <a:r>
              <a:rPr lang="en-US" altLang="zh-CN" b="1" dirty="0">
                <a:latin typeface="Arial" panose="020B0604020202020204" pitchFamily="34" charset="0"/>
                <a:cs typeface="Arial" panose="020B0604020202020204" pitchFamily="34" charset="0"/>
              </a:rPr>
              <a:t>Regional and Organizational Trends</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Developed countries, particularly European nations, lead AI discussions and implementation</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Tech giants (Microsoft, Google) dominate positive coverage while facing increased scrutiny over AI monopoly concerns</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Regulatory bodies, especially in the EU, emerge prominently in negative coverage, indicating growing oversight focus</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5099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324304" y="177493"/>
            <a:ext cx="7005147"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Actionable Recommendations </a:t>
            </a:r>
          </a:p>
        </p:txBody>
      </p:sp>
      <p:sp>
        <p:nvSpPr>
          <p:cNvPr id="7" name="文本框 6">
            <a:extLst>
              <a:ext uri="{FF2B5EF4-FFF2-40B4-BE49-F238E27FC236}">
                <a16:creationId xmlns:a16="http://schemas.microsoft.com/office/drawing/2014/main" id="{395938EC-0D1D-B0E8-A63E-E2E46B29E92B}"/>
              </a:ext>
            </a:extLst>
          </p:cNvPr>
          <p:cNvSpPr txBox="1"/>
          <p:nvPr/>
        </p:nvSpPr>
        <p:spPr>
          <a:xfrm>
            <a:off x="601379" y="1438574"/>
            <a:ext cx="11253164" cy="1339341"/>
          </a:xfrm>
          <a:prstGeom prst="rect">
            <a:avLst/>
          </a:prstGeom>
          <a:noFill/>
        </p:spPr>
        <p:txBody>
          <a:bodyPr wrap="square">
            <a:spAutoFit/>
          </a:bodyPr>
          <a:lstStyle/>
          <a:p>
            <a:pPr>
              <a:lnSpc>
                <a:spcPct val="130000"/>
              </a:lnSpc>
              <a:spcAft>
                <a:spcPts val="1000"/>
              </a:spcAft>
            </a:pPr>
            <a:r>
              <a:rPr lang="en-US" altLang="zh-CN" sz="1600" dirty="0">
                <a:latin typeface="Arial" panose="020B0604020202020204" pitchFamily="34" charset="0"/>
                <a:cs typeface="Arial" panose="020B0604020202020204" pitchFamily="34" charset="0"/>
              </a:rPr>
              <a:t>Despite the widespread AI enthusiasm revealed in our analysis, we observe a significant </a:t>
            </a:r>
            <a:r>
              <a:rPr lang="en-US" altLang="zh-CN" sz="1600" b="1" i="1" dirty="0">
                <a:solidFill>
                  <a:schemeClr val="accent4">
                    <a:lumMod val="50000"/>
                  </a:schemeClr>
                </a:solidFill>
                <a:latin typeface="Arial" panose="020B0604020202020204" pitchFamily="34" charset="0"/>
                <a:cs typeface="Arial" panose="020B0604020202020204" pitchFamily="34" charset="0"/>
              </a:rPr>
              <a:t>AI bubble </a:t>
            </a:r>
            <a:r>
              <a:rPr lang="en-US" altLang="zh-CN" sz="1600" dirty="0">
                <a:latin typeface="Arial" panose="020B0604020202020204" pitchFamily="34" charset="0"/>
                <a:cs typeface="Arial" panose="020B0604020202020204" pitchFamily="34" charset="0"/>
              </a:rPr>
              <a:t>where organizations rush towards adoption without adequate preparation. While AI advancement is inevitable and necessary for future competitiveness, our analysis shows varying degrees of implementation readiness across industries, alongside persistent technical and ethical challenges. This complex landscape demands thoughtful, stakeholder-specific approaches:</a:t>
            </a:r>
          </a:p>
        </p:txBody>
      </p:sp>
      <p:sp>
        <p:nvSpPr>
          <p:cNvPr id="11" name="文本框 10">
            <a:extLst>
              <a:ext uri="{FF2B5EF4-FFF2-40B4-BE49-F238E27FC236}">
                <a16:creationId xmlns:a16="http://schemas.microsoft.com/office/drawing/2014/main" id="{C53BAF82-A111-6904-095D-672C045C98AD}"/>
              </a:ext>
            </a:extLst>
          </p:cNvPr>
          <p:cNvSpPr txBox="1"/>
          <p:nvPr/>
        </p:nvSpPr>
        <p:spPr>
          <a:xfrm>
            <a:off x="3501972" y="3181220"/>
            <a:ext cx="8269840" cy="1410451"/>
          </a:xfrm>
          <a:prstGeom prst="rect">
            <a:avLst/>
          </a:prstGeom>
          <a:noFill/>
        </p:spPr>
        <p:txBody>
          <a:bodyPr wrap="square">
            <a:spAutoFit/>
          </a:bodyPr>
          <a:lstStyle/>
          <a:p>
            <a:pPr marL="285750" indent="-285750">
              <a:lnSpc>
                <a:spcPct val="120000"/>
              </a:lnSpc>
              <a:spcAft>
                <a:spcPts val="800"/>
              </a:spcAft>
              <a:buFont typeface="Arial" panose="020B0604020202020204" pitchFamily="34" charset="0"/>
              <a:buChar char="•"/>
            </a:pPr>
            <a:r>
              <a:rPr lang="en-US" altLang="zh-CN" sz="1400" dirty="0">
                <a:solidFill>
                  <a:schemeClr val="accent3">
                    <a:lumMod val="50000"/>
                  </a:schemeClr>
                </a:solidFill>
                <a:latin typeface="Arial" panose="020B0604020202020204" pitchFamily="34" charset="0"/>
                <a:cs typeface="Arial" panose="020B0604020202020204" pitchFamily="34" charset="0"/>
              </a:rPr>
              <a:t>Strengthen regulatory frameworks around AI deployment, especially in sensitive sectors </a:t>
            </a:r>
          </a:p>
          <a:p>
            <a:pPr marL="285750" indent="-285750">
              <a:lnSpc>
                <a:spcPct val="120000"/>
              </a:lnSpc>
              <a:spcAft>
                <a:spcPts val="800"/>
              </a:spcAft>
              <a:buFont typeface="Arial" panose="020B0604020202020204" pitchFamily="34" charset="0"/>
              <a:buChar char="•"/>
            </a:pPr>
            <a:r>
              <a:rPr lang="en-US" altLang="zh-CN" sz="1400" dirty="0">
                <a:solidFill>
                  <a:schemeClr val="accent3">
                    <a:lumMod val="50000"/>
                  </a:schemeClr>
                </a:solidFill>
                <a:latin typeface="Arial" panose="020B0604020202020204" pitchFamily="34" charset="0"/>
                <a:cs typeface="Arial" panose="020B0604020202020204" pitchFamily="34" charset="0"/>
              </a:rPr>
              <a:t>Develop balanced policies that encourage innovation while protecting privacy and labor rights </a:t>
            </a:r>
          </a:p>
          <a:p>
            <a:pPr marL="285750" indent="-285750">
              <a:lnSpc>
                <a:spcPct val="120000"/>
              </a:lnSpc>
              <a:spcAft>
                <a:spcPts val="800"/>
              </a:spcAft>
              <a:buFont typeface="Arial" panose="020B0604020202020204" pitchFamily="34" charset="0"/>
              <a:buChar char="•"/>
            </a:pPr>
            <a:r>
              <a:rPr lang="en-US" altLang="zh-CN" sz="1400" dirty="0">
                <a:solidFill>
                  <a:schemeClr val="accent3">
                    <a:lumMod val="50000"/>
                  </a:schemeClr>
                </a:solidFill>
                <a:latin typeface="Arial" panose="020B0604020202020204" pitchFamily="34" charset="0"/>
                <a:cs typeface="Arial" panose="020B0604020202020204" pitchFamily="34" charset="0"/>
              </a:rPr>
              <a:t>Establish clear guidelines for AI adoption in public sectors, particularly in EU markets </a:t>
            </a:r>
          </a:p>
          <a:p>
            <a:pPr marL="285750" indent="-285750">
              <a:lnSpc>
                <a:spcPct val="120000"/>
              </a:lnSpc>
              <a:spcAft>
                <a:spcPts val="800"/>
              </a:spcAft>
              <a:buFont typeface="Arial" panose="020B0604020202020204" pitchFamily="34" charset="0"/>
              <a:buChar char="•"/>
            </a:pPr>
            <a:r>
              <a:rPr lang="en-US" altLang="zh-CN" sz="1400" dirty="0">
                <a:solidFill>
                  <a:schemeClr val="accent3">
                    <a:lumMod val="50000"/>
                  </a:schemeClr>
                </a:solidFill>
                <a:latin typeface="Arial" panose="020B0604020202020204" pitchFamily="34" charset="0"/>
                <a:cs typeface="Arial" panose="020B0604020202020204" pitchFamily="34" charset="0"/>
              </a:rPr>
              <a:t>Support AI education and workforce transition programs</a:t>
            </a:r>
          </a:p>
        </p:txBody>
      </p:sp>
      <p:sp>
        <p:nvSpPr>
          <p:cNvPr id="2" name="任意多边形: 形状 1">
            <a:extLst>
              <a:ext uri="{FF2B5EF4-FFF2-40B4-BE49-F238E27FC236}">
                <a16:creationId xmlns:a16="http://schemas.microsoft.com/office/drawing/2014/main" id="{AF8270D7-F23F-4E03-80EC-3BF733430E6C}"/>
              </a:ext>
            </a:extLst>
          </p:cNvPr>
          <p:cNvSpPr/>
          <p:nvPr/>
        </p:nvSpPr>
        <p:spPr>
          <a:xfrm>
            <a:off x="1648131" y="3367937"/>
            <a:ext cx="609685" cy="447074"/>
          </a:xfrm>
          <a:custGeom>
            <a:avLst/>
            <a:gdLst>
              <a:gd name="connsiteX0" fmla="*/ 19668 w 581711"/>
              <a:gd name="connsiteY0" fmla="*/ 368701 h 426561"/>
              <a:gd name="connsiteX1" fmla="*/ 19668 w 581711"/>
              <a:gd name="connsiteY1" fmla="*/ 406941 h 426561"/>
              <a:gd name="connsiteX2" fmla="*/ 562090 w 581711"/>
              <a:gd name="connsiteY2" fmla="*/ 406941 h 426561"/>
              <a:gd name="connsiteX3" fmla="*/ 562090 w 581711"/>
              <a:gd name="connsiteY3" fmla="*/ 368701 h 426561"/>
              <a:gd name="connsiteX4" fmla="*/ 252073 w 581711"/>
              <a:gd name="connsiteY4" fmla="*/ 348986 h 426561"/>
              <a:gd name="connsiteX5" fmla="*/ 329639 w 581711"/>
              <a:gd name="connsiteY5" fmla="*/ 348986 h 426561"/>
              <a:gd name="connsiteX6" fmla="*/ 329639 w 581711"/>
              <a:gd name="connsiteY6" fmla="*/ 368429 h 426561"/>
              <a:gd name="connsiteX7" fmla="*/ 252073 w 581711"/>
              <a:gd name="connsiteY7" fmla="*/ 368429 h 426561"/>
              <a:gd name="connsiteX8" fmla="*/ 0 w 581711"/>
              <a:gd name="connsiteY8" fmla="*/ 348986 h 426561"/>
              <a:gd name="connsiteX9" fmla="*/ 19344 w 581711"/>
              <a:gd name="connsiteY9" fmla="*/ 348986 h 426561"/>
              <a:gd name="connsiteX10" fmla="*/ 19344 w 581711"/>
              <a:gd name="connsiteY10" fmla="*/ 368429 h 426561"/>
              <a:gd name="connsiteX11" fmla="*/ 252073 w 581711"/>
              <a:gd name="connsiteY11" fmla="*/ 368429 h 426561"/>
              <a:gd name="connsiteX12" fmla="*/ 252073 w 581711"/>
              <a:gd name="connsiteY12" fmla="*/ 368430 h 426561"/>
              <a:gd name="connsiteX13" fmla="*/ 329639 w 581711"/>
              <a:gd name="connsiteY13" fmla="*/ 368430 h 426561"/>
              <a:gd name="connsiteX14" fmla="*/ 329639 w 581711"/>
              <a:gd name="connsiteY14" fmla="*/ 368429 h 426561"/>
              <a:gd name="connsiteX15" fmla="*/ 562268 w 581711"/>
              <a:gd name="connsiteY15" fmla="*/ 368429 h 426561"/>
              <a:gd name="connsiteX16" fmla="*/ 562268 w 581711"/>
              <a:gd name="connsiteY16" fmla="*/ 348986 h 426561"/>
              <a:gd name="connsiteX17" fmla="*/ 581711 w 581711"/>
              <a:gd name="connsiteY17" fmla="*/ 348986 h 426561"/>
              <a:gd name="connsiteX18" fmla="*/ 581711 w 581711"/>
              <a:gd name="connsiteY18" fmla="*/ 426561 h 426561"/>
              <a:gd name="connsiteX19" fmla="*/ 0 w 581711"/>
              <a:gd name="connsiteY19" fmla="*/ 426561 h 426561"/>
              <a:gd name="connsiteX20" fmla="*/ 484960 w 581711"/>
              <a:gd name="connsiteY20" fmla="*/ 291097 h 426561"/>
              <a:gd name="connsiteX21" fmla="*/ 484960 w 581711"/>
              <a:gd name="connsiteY21" fmla="*/ 309954 h 426561"/>
              <a:gd name="connsiteX22" fmla="*/ 503816 w 581711"/>
              <a:gd name="connsiteY22" fmla="*/ 309954 h 426561"/>
              <a:gd name="connsiteX23" fmla="*/ 503816 w 581711"/>
              <a:gd name="connsiteY23" fmla="*/ 291097 h 426561"/>
              <a:gd name="connsiteX24" fmla="*/ 388063 w 581711"/>
              <a:gd name="connsiteY24" fmla="*/ 291097 h 426561"/>
              <a:gd name="connsiteX25" fmla="*/ 388063 w 581711"/>
              <a:gd name="connsiteY25" fmla="*/ 309954 h 426561"/>
              <a:gd name="connsiteX26" fmla="*/ 406919 w 581711"/>
              <a:gd name="connsiteY26" fmla="*/ 309954 h 426561"/>
              <a:gd name="connsiteX27" fmla="*/ 406919 w 581711"/>
              <a:gd name="connsiteY27" fmla="*/ 291097 h 426561"/>
              <a:gd name="connsiteX28" fmla="*/ 174746 w 581711"/>
              <a:gd name="connsiteY28" fmla="*/ 291097 h 426561"/>
              <a:gd name="connsiteX29" fmla="*/ 174746 w 581711"/>
              <a:gd name="connsiteY29" fmla="*/ 309954 h 426561"/>
              <a:gd name="connsiteX30" fmla="*/ 193697 w 581711"/>
              <a:gd name="connsiteY30" fmla="*/ 309954 h 426561"/>
              <a:gd name="connsiteX31" fmla="*/ 193697 w 581711"/>
              <a:gd name="connsiteY31" fmla="*/ 291097 h 426561"/>
              <a:gd name="connsiteX32" fmla="*/ 77849 w 581711"/>
              <a:gd name="connsiteY32" fmla="*/ 291097 h 426561"/>
              <a:gd name="connsiteX33" fmla="*/ 77849 w 581711"/>
              <a:gd name="connsiteY33" fmla="*/ 309954 h 426561"/>
              <a:gd name="connsiteX34" fmla="*/ 96704 w 581711"/>
              <a:gd name="connsiteY34" fmla="*/ 309954 h 426561"/>
              <a:gd name="connsiteX35" fmla="*/ 96704 w 581711"/>
              <a:gd name="connsiteY35" fmla="*/ 291097 h 426561"/>
              <a:gd name="connsiteX36" fmla="*/ 465343 w 581711"/>
              <a:gd name="connsiteY36" fmla="*/ 271477 h 426561"/>
              <a:gd name="connsiteX37" fmla="*/ 523481 w 581711"/>
              <a:gd name="connsiteY37" fmla="*/ 271477 h 426561"/>
              <a:gd name="connsiteX38" fmla="*/ 523481 w 581711"/>
              <a:gd name="connsiteY38" fmla="*/ 329621 h 426561"/>
              <a:gd name="connsiteX39" fmla="*/ 465343 w 581711"/>
              <a:gd name="connsiteY39" fmla="*/ 329621 h 426561"/>
              <a:gd name="connsiteX40" fmla="*/ 368445 w 581711"/>
              <a:gd name="connsiteY40" fmla="*/ 271477 h 426561"/>
              <a:gd name="connsiteX41" fmla="*/ 426584 w 581711"/>
              <a:gd name="connsiteY41" fmla="*/ 271477 h 426561"/>
              <a:gd name="connsiteX42" fmla="*/ 426584 w 581711"/>
              <a:gd name="connsiteY42" fmla="*/ 329621 h 426561"/>
              <a:gd name="connsiteX43" fmla="*/ 368445 w 581711"/>
              <a:gd name="connsiteY43" fmla="*/ 329621 h 426561"/>
              <a:gd name="connsiteX44" fmla="*/ 155128 w 581711"/>
              <a:gd name="connsiteY44" fmla="*/ 271477 h 426561"/>
              <a:gd name="connsiteX45" fmla="*/ 213267 w 581711"/>
              <a:gd name="connsiteY45" fmla="*/ 271477 h 426561"/>
              <a:gd name="connsiteX46" fmla="*/ 213267 w 581711"/>
              <a:gd name="connsiteY46" fmla="*/ 329621 h 426561"/>
              <a:gd name="connsiteX47" fmla="*/ 155128 w 581711"/>
              <a:gd name="connsiteY47" fmla="*/ 329621 h 426561"/>
              <a:gd name="connsiteX48" fmla="*/ 58231 w 581711"/>
              <a:gd name="connsiteY48" fmla="*/ 271477 h 426561"/>
              <a:gd name="connsiteX49" fmla="*/ 116369 w 581711"/>
              <a:gd name="connsiteY49" fmla="*/ 271477 h 426561"/>
              <a:gd name="connsiteX50" fmla="*/ 116369 w 581711"/>
              <a:gd name="connsiteY50" fmla="*/ 329621 h 426561"/>
              <a:gd name="connsiteX51" fmla="*/ 58231 w 581711"/>
              <a:gd name="connsiteY51" fmla="*/ 329621 h 426561"/>
              <a:gd name="connsiteX52" fmla="*/ 271786 w 581711"/>
              <a:gd name="connsiteY52" fmla="*/ 252335 h 426561"/>
              <a:gd name="connsiteX53" fmla="*/ 271786 w 581711"/>
              <a:gd name="connsiteY53" fmla="*/ 348763 h 426561"/>
              <a:gd name="connsiteX54" fmla="*/ 309974 w 581711"/>
              <a:gd name="connsiteY54" fmla="*/ 348763 h 426561"/>
              <a:gd name="connsiteX55" fmla="*/ 309974 w 581711"/>
              <a:gd name="connsiteY55" fmla="*/ 252335 h 426561"/>
              <a:gd name="connsiteX56" fmla="*/ 252073 w 581711"/>
              <a:gd name="connsiteY56" fmla="*/ 232715 h 426561"/>
              <a:gd name="connsiteX57" fmla="*/ 329639 w 581711"/>
              <a:gd name="connsiteY57" fmla="*/ 232715 h 426561"/>
              <a:gd name="connsiteX58" fmla="*/ 329639 w 581711"/>
              <a:gd name="connsiteY58" fmla="*/ 348764 h 426561"/>
              <a:gd name="connsiteX59" fmla="*/ 252073 w 581711"/>
              <a:gd name="connsiteY59" fmla="*/ 348764 h 426561"/>
              <a:gd name="connsiteX60" fmla="*/ 484960 w 581711"/>
              <a:gd name="connsiteY60" fmla="*/ 194144 h 426561"/>
              <a:gd name="connsiteX61" fmla="*/ 484960 w 581711"/>
              <a:gd name="connsiteY61" fmla="*/ 213049 h 426561"/>
              <a:gd name="connsiteX62" fmla="*/ 503816 w 581711"/>
              <a:gd name="connsiteY62" fmla="*/ 213049 h 426561"/>
              <a:gd name="connsiteX63" fmla="*/ 503816 w 581711"/>
              <a:gd name="connsiteY63" fmla="*/ 194144 h 426561"/>
              <a:gd name="connsiteX64" fmla="*/ 388063 w 581711"/>
              <a:gd name="connsiteY64" fmla="*/ 194144 h 426561"/>
              <a:gd name="connsiteX65" fmla="*/ 388063 w 581711"/>
              <a:gd name="connsiteY65" fmla="*/ 213049 h 426561"/>
              <a:gd name="connsiteX66" fmla="*/ 406919 w 581711"/>
              <a:gd name="connsiteY66" fmla="*/ 213049 h 426561"/>
              <a:gd name="connsiteX67" fmla="*/ 406919 w 581711"/>
              <a:gd name="connsiteY67" fmla="*/ 194144 h 426561"/>
              <a:gd name="connsiteX68" fmla="*/ 174746 w 581711"/>
              <a:gd name="connsiteY68" fmla="*/ 194144 h 426561"/>
              <a:gd name="connsiteX69" fmla="*/ 174746 w 581711"/>
              <a:gd name="connsiteY69" fmla="*/ 213049 h 426561"/>
              <a:gd name="connsiteX70" fmla="*/ 193697 w 581711"/>
              <a:gd name="connsiteY70" fmla="*/ 213049 h 426561"/>
              <a:gd name="connsiteX71" fmla="*/ 193697 w 581711"/>
              <a:gd name="connsiteY71" fmla="*/ 194144 h 426561"/>
              <a:gd name="connsiteX72" fmla="*/ 77849 w 581711"/>
              <a:gd name="connsiteY72" fmla="*/ 194144 h 426561"/>
              <a:gd name="connsiteX73" fmla="*/ 77849 w 581711"/>
              <a:gd name="connsiteY73" fmla="*/ 213049 h 426561"/>
              <a:gd name="connsiteX74" fmla="*/ 96704 w 581711"/>
              <a:gd name="connsiteY74" fmla="*/ 213049 h 426561"/>
              <a:gd name="connsiteX75" fmla="*/ 96704 w 581711"/>
              <a:gd name="connsiteY75" fmla="*/ 194144 h 426561"/>
              <a:gd name="connsiteX76" fmla="*/ 465343 w 581711"/>
              <a:gd name="connsiteY76" fmla="*/ 174477 h 426561"/>
              <a:gd name="connsiteX77" fmla="*/ 523481 w 581711"/>
              <a:gd name="connsiteY77" fmla="*/ 174477 h 426561"/>
              <a:gd name="connsiteX78" fmla="*/ 523481 w 581711"/>
              <a:gd name="connsiteY78" fmla="*/ 232715 h 426561"/>
              <a:gd name="connsiteX79" fmla="*/ 465343 w 581711"/>
              <a:gd name="connsiteY79" fmla="*/ 232715 h 426561"/>
              <a:gd name="connsiteX80" fmla="*/ 368445 w 581711"/>
              <a:gd name="connsiteY80" fmla="*/ 174477 h 426561"/>
              <a:gd name="connsiteX81" fmla="*/ 426584 w 581711"/>
              <a:gd name="connsiteY81" fmla="*/ 174477 h 426561"/>
              <a:gd name="connsiteX82" fmla="*/ 426584 w 581711"/>
              <a:gd name="connsiteY82" fmla="*/ 232715 h 426561"/>
              <a:gd name="connsiteX83" fmla="*/ 368445 w 581711"/>
              <a:gd name="connsiteY83" fmla="*/ 232715 h 426561"/>
              <a:gd name="connsiteX84" fmla="*/ 155128 w 581711"/>
              <a:gd name="connsiteY84" fmla="*/ 174477 h 426561"/>
              <a:gd name="connsiteX85" fmla="*/ 213267 w 581711"/>
              <a:gd name="connsiteY85" fmla="*/ 174477 h 426561"/>
              <a:gd name="connsiteX86" fmla="*/ 213267 w 581711"/>
              <a:gd name="connsiteY86" fmla="*/ 232715 h 426561"/>
              <a:gd name="connsiteX87" fmla="*/ 155128 w 581711"/>
              <a:gd name="connsiteY87" fmla="*/ 232715 h 426561"/>
              <a:gd name="connsiteX88" fmla="*/ 58231 w 581711"/>
              <a:gd name="connsiteY88" fmla="*/ 174477 h 426561"/>
              <a:gd name="connsiteX89" fmla="*/ 116369 w 581711"/>
              <a:gd name="connsiteY89" fmla="*/ 174477 h 426561"/>
              <a:gd name="connsiteX90" fmla="*/ 116369 w 581711"/>
              <a:gd name="connsiteY90" fmla="*/ 232715 h 426561"/>
              <a:gd name="connsiteX91" fmla="*/ 58231 w 581711"/>
              <a:gd name="connsiteY91" fmla="*/ 232715 h 426561"/>
              <a:gd name="connsiteX92" fmla="*/ 484960 w 581711"/>
              <a:gd name="connsiteY92" fmla="*/ 97239 h 426561"/>
              <a:gd name="connsiteX93" fmla="*/ 484960 w 581711"/>
              <a:gd name="connsiteY93" fmla="*/ 116144 h 426561"/>
              <a:gd name="connsiteX94" fmla="*/ 503816 w 581711"/>
              <a:gd name="connsiteY94" fmla="*/ 116144 h 426561"/>
              <a:gd name="connsiteX95" fmla="*/ 503816 w 581711"/>
              <a:gd name="connsiteY95" fmla="*/ 97239 h 426561"/>
              <a:gd name="connsiteX96" fmla="*/ 388063 w 581711"/>
              <a:gd name="connsiteY96" fmla="*/ 97239 h 426561"/>
              <a:gd name="connsiteX97" fmla="*/ 388063 w 581711"/>
              <a:gd name="connsiteY97" fmla="*/ 116144 h 426561"/>
              <a:gd name="connsiteX98" fmla="*/ 406919 w 581711"/>
              <a:gd name="connsiteY98" fmla="*/ 116144 h 426561"/>
              <a:gd name="connsiteX99" fmla="*/ 406919 w 581711"/>
              <a:gd name="connsiteY99" fmla="*/ 97239 h 426561"/>
              <a:gd name="connsiteX100" fmla="*/ 271786 w 581711"/>
              <a:gd name="connsiteY100" fmla="*/ 97239 h 426561"/>
              <a:gd name="connsiteX101" fmla="*/ 271786 w 581711"/>
              <a:gd name="connsiteY101" fmla="*/ 135525 h 426561"/>
              <a:gd name="connsiteX102" fmla="*/ 309974 w 581711"/>
              <a:gd name="connsiteY102" fmla="*/ 135525 h 426561"/>
              <a:gd name="connsiteX103" fmla="*/ 309974 w 581711"/>
              <a:gd name="connsiteY103" fmla="*/ 97239 h 426561"/>
              <a:gd name="connsiteX104" fmla="*/ 174746 w 581711"/>
              <a:gd name="connsiteY104" fmla="*/ 97239 h 426561"/>
              <a:gd name="connsiteX105" fmla="*/ 174746 w 581711"/>
              <a:gd name="connsiteY105" fmla="*/ 116144 h 426561"/>
              <a:gd name="connsiteX106" fmla="*/ 193697 w 581711"/>
              <a:gd name="connsiteY106" fmla="*/ 116144 h 426561"/>
              <a:gd name="connsiteX107" fmla="*/ 193697 w 581711"/>
              <a:gd name="connsiteY107" fmla="*/ 97239 h 426561"/>
              <a:gd name="connsiteX108" fmla="*/ 77849 w 581711"/>
              <a:gd name="connsiteY108" fmla="*/ 97239 h 426561"/>
              <a:gd name="connsiteX109" fmla="*/ 77849 w 581711"/>
              <a:gd name="connsiteY109" fmla="*/ 116144 h 426561"/>
              <a:gd name="connsiteX110" fmla="*/ 96704 w 581711"/>
              <a:gd name="connsiteY110" fmla="*/ 116144 h 426561"/>
              <a:gd name="connsiteX111" fmla="*/ 96704 w 581711"/>
              <a:gd name="connsiteY111" fmla="*/ 97239 h 426561"/>
              <a:gd name="connsiteX112" fmla="*/ 465343 w 581711"/>
              <a:gd name="connsiteY112" fmla="*/ 77572 h 426561"/>
              <a:gd name="connsiteX113" fmla="*/ 523481 w 581711"/>
              <a:gd name="connsiteY113" fmla="*/ 77572 h 426561"/>
              <a:gd name="connsiteX114" fmla="*/ 523481 w 581711"/>
              <a:gd name="connsiteY114" fmla="*/ 135810 h 426561"/>
              <a:gd name="connsiteX115" fmla="*/ 465343 w 581711"/>
              <a:gd name="connsiteY115" fmla="*/ 135810 h 426561"/>
              <a:gd name="connsiteX116" fmla="*/ 368445 w 581711"/>
              <a:gd name="connsiteY116" fmla="*/ 77572 h 426561"/>
              <a:gd name="connsiteX117" fmla="*/ 426584 w 581711"/>
              <a:gd name="connsiteY117" fmla="*/ 77572 h 426561"/>
              <a:gd name="connsiteX118" fmla="*/ 426584 w 581711"/>
              <a:gd name="connsiteY118" fmla="*/ 135810 h 426561"/>
              <a:gd name="connsiteX119" fmla="*/ 368445 w 581711"/>
              <a:gd name="connsiteY119" fmla="*/ 135810 h 426561"/>
              <a:gd name="connsiteX120" fmla="*/ 252073 w 581711"/>
              <a:gd name="connsiteY120" fmla="*/ 77572 h 426561"/>
              <a:gd name="connsiteX121" fmla="*/ 329639 w 581711"/>
              <a:gd name="connsiteY121" fmla="*/ 77572 h 426561"/>
              <a:gd name="connsiteX122" fmla="*/ 329639 w 581711"/>
              <a:gd name="connsiteY122" fmla="*/ 155144 h 426561"/>
              <a:gd name="connsiteX123" fmla="*/ 252073 w 581711"/>
              <a:gd name="connsiteY123" fmla="*/ 155144 h 426561"/>
              <a:gd name="connsiteX124" fmla="*/ 155128 w 581711"/>
              <a:gd name="connsiteY124" fmla="*/ 77572 h 426561"/>
              <a:gd name="connsiteX125" fmla="*/ 213267 w 581711"/>
              <a:gd name="connsiteY125" fmla="*/ 77572 h 426561"/>
              <a:gd name="connsiteX126" fmla="*/ 213267 w 581711"/>
              <a:gd name="connsiteY126" fmla="*/ 135810 h 426561"/>
              <a:gd name="connsiteX127" fmla="*/ 155128 w 581711"/>
              <a:gd name="connsiteY127" fmla="*/ 135810 h 426561"/>
              <a:gd name="connsiteX128" fmla="*/ 58231 w 581711"/>
              <a:gd name="connsiteY128" fmla="*/ 77572 h 426561"/>
              <a:gd name="connsiteX129" fmla="*/ 116369 w 581711"/>
              <a:gd name="connsiteY129" fmla="*/ 77572 h 426561"/>
              <a:gd name="connsiteX130" fmla="*/ 116369 w 581711"/>
              <a:gd name="connsiteY130" fmla="*/ 135810 h 426561"/>
              <a:gd name="connsiteX131" fmla="*/ 58231 w 581711"/>
              <a:gd name="connsiteY131" fmla="*/ 135810 h 426561"/>
              <a:gd name="connsiteX132" fmla="*/ 19344 w 581711"/>
              <a:gd name="connsiteY132" fmla="*/ 38787 h 426561"/>
              <a:gd name="connsiteX133" fmla="*/ 135749 w 581711"/>
              <a:gd name="connsiteY133" fmla="*/ 38787 h 426561"/>
              <a:gd name="connsiteX134" fmla="*/ 135749 w 581711"/>
              <a:gd name="connsiteY134" fmla="*/ 58191 h 426561"/>
              <a:gd name="connsiteX135" fmla="*/ 445963 w 581711"/>
              <a:gd name="connsiteY135" fmla="*/ 58191 h 426561"/>
              <a:gd name="connsiteX136" fmla="*/ 445963 w 581711"/>
              <a:gd name="connsiteY136" fmla="*/ 38787 h 426561"/>
              <a:gd name="connsiteX137" fmla="*/ 562268 w 581711"/>
              <a:gd name="connsiteY137" fmla="*/ 38787 h 426561"/>
              <a:gd name="connsiteX138" fmla="*/ 562268 w 581711"/>
              <a:gd name="connsiteY138" fmla="*/ 348986 h 426561"/>
              <a:gd name="connsiteX139" fmla="*/ 329639 w 581711"/>
              <a:gd name="connsiteY139" fmla="*/ 348986 h 426561"/>
              <a:gd name="connsiteX140" fmla="*/ 329639 w 581711"/>
              <a:gd name="connsiteY140" fmla="*/ 348764 h 426561"/>
              <a:gd name="connsiteX141" fmla="*/ 542601 w 581711"/>
              <a:gd name="connsiteY141" fmla="*/ 348764 h 426561"/>
              <a:gd name="connsiteX142" fmla="*/ 542601 w 581711"/>
              <a:gd name="connsiteY142" fmla="*/ 58452 h 426561"/>
              <a:gd name="connsiteX143" fmla="*/ 38964 w 581711"/>
              <a:gd name="connsiteY143" fmla="*/ 58452 h 426561"/>
              <a:gd name="connsiteX144" fmla="*/ 38964 w 581711"/>
              <a:gd name="connsiteY144" fmla="*/ 348764 h 426561"/>
              <a:gd name="connsiteX145" fmla="*/ 252073 w 581711"/>
              <a:gd name="connsiteY145" fmla="*/ 348764 h 426561"/>
              <a:gd name="connsiteX146" fmla="*/ 252073 w 581711"/>
              <a:gd name="connsiteY146" fmla="*/ 348986 h 426561"/>
              <a:gd name="connsiteX147" fmla="*/ 19344 w 581711"/>
              <a:gd name="connsiteY147" fmla="*/ 348986 h 426561"/>
              <a:gd name="connsiteX148" fmla="*/ 155414 w 581711"/>
              <a:gd name="connsiteY148" fmla="*/ 19667 h 426561"/>
              <a:gd name="connsiteX149" fmla="*/ 155414 w 581711"/>
              <a:gd name="connsiteY149" fmla="*/ 38524 h 426561"/>
              <a:gd name="connsiteX150" fmla="*/ 426298 w 581711"/>
              <a:gd name="connsiteY150" fmla="*/ 38524 h 426561"/>
              <a:gd name="connsiteX151" fmla="*/ 426298 w 581711"/>
              <a:gd name="connsiteY151" fmla="*/ 19667 h 426561"/>
              <a:gd name="connsiteX152" fmla="*/ 135749 w 581711"/>
              <a:gd name="connsiteY152" fmla="*/ 0 h 426561"/>
              <a:gd name="connsiteX153" fmla="*/ 445916 w 581711"/>
              <a:gd name="connsiteY153" fmla="*/ 0 h 426561"/>
              <a:gd name="connsiteX154" fmla="*/ 445963 w 581711"/>
              <a:gd name="connsiteY154" fmla="*/ 0 h 426561"/>
              <a:gd name="connsiteX155" fmla="*/ 445963 w 581711"/>
              <a:gd name="connsiteY155" fmla="*/ 38787 h 426561"/>
              <a:gd name="connsiteX156" fmla="*/ 135749 w 581711"/>
              <a:gd name="connsiteY156" fmla="*/ 38787 h 42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581711" h="426561">
                <a:moveTo>
                  <a:pt x="19668" y="368701"/>
                </a:moveTo>
                <a:lnTo>
                  <a:pt x="19668" y="406941"/>
                </a:lnTo>
                <a:lnTo>
                  <a:pt x="562090" y="406941"/>
                </a:lnTo>
                <a:lnTo>
                  <a:pt x="562090" y="368701"/>
                </a:lnTo>
                <a:close/>
                <a:moveTo>
                  <a:pt x="252073" y="348986"/>
                </a:moveTo>
                <a:lnTo>
                  <a:pt x="329639" y="348986"/>
                </a:lnTo>
                <a:lnTo>
                  <a:pt x="329639" y="368429"/>
                </a:lnTo>
                <a:lnTo>
                  <a:pt x="252073" y="368429"/>
                </a:lnTo>
                <a:close/>
                <a:moveTo>
                  <a:pt x="0" y="348986"/>
                </a:moveTo>
                <a:lnTo>
                  <a:pt x="19344" y="348986"/>
                </a:lnTo>
                <a:lnTo>
                  <a:pt x="19344" y="368429"/>
                </a:lnTo>
                <a:lnTo>
                  <a:pt x="252073" y="368429"/>
                </a:lnTo>
                <a:lnTo>
                  <a:pt x="252073" y="368430"/>
                </a:lnTo>
                <a:lnTo>
                  <a:pt x="329639" y="368430"/>
                </a:lnTo>
                <a:lnTo>
                  <a:pt x="329639" y="368429"/>
                </a:lnTo>
                <a:lnTo>
                  <a:pt x="562268" y="368429"/>
                </a:lnTo>
                <a:lnTo>
                  <a:pt x="562268" y="348986"/>
                </a:lnTo>
                <a:lnTo>
                  <a:pt x="581711" y="348986"/>
                </a:lnTo>
                <a:lnTo>
                  <a:pt x="581711" y="426561"/>
                </a:lnTo>
                <a:lnTo>
                  <a:pt x="0" y="426561"/>
                </a:lnTo>
                <a:close/>
                <a:moveTo>
                  <a:pt x="484960" y="291097"/>
                </a:moveTo>
                <a:lnTo>
                  <a:pt x="484960" y="309954"/>
                </a:lnTo>
                <a:lnTo>
                  <a:pt x="503816" y="309954"/>
                </a:lnTo>
                <a:lnTo>
                  <a:pt x="503816" y="291097"/>
                </a:lnTo>
                <a:close/>
                <a:moveTo>
                  <a:pt x="388063" y="291097"/>
                </a:moveTo>
                <a:lnTo>
                  <a:pt x="388063" y="309954"/>
                </a:lnTo>
                <a:lnTo>
                  <a:pt x="406919" y="309954"/>
                </a:lnTo>
                <a:lnTo>
                  <a:pt x="406919" y="291097"/>
                </a:lnTo>
                <a:close/>
                <a:moveTo>
                  <a:pt x="174746" y="291097"/>
                </a:moveTo>
                <a:lnTo>
                  <a:pt x="174746" y="309954"/>
                </a:lnTo>
                <a:lnTo>
                  <a:pt x="193697" y="309954"/>
                </a:lnTo>
                <a:lnTo>
                  <a:pt x="193697" y="291097"/>
                </a:lnTo>
                <a:close/>
                <a:moveTo>
                  <a:pt x="77849" y="291097"/>
                </a:moveTo>
                <a:lnTo>
                  <a:pt x="77849" y="309954"/>
                </a:lnTo>
                <a:lnTo>
                  <a:pt x="96704" y="309954"/>
                </a:lnTo>
                <a:lnTo>
                  <a:pt x="96704" y="291097"/>
                </a:lnTo>
                <a:close/>
                <a:moveTo>
                  <a:pt x="465343" y="271477"/>
                </a:moveTo>
                <a:lnTo>
                  <a:pt x="523481" y="271477"/>
                </a:lnTo>
                <a:lnTo>
                  <a:pt x="523481" y="329621"/>
                </a:lnTo>
                <a:lnTo>
                  <a:pt x="465343" y="329621"/>
                </a:lnTo>
                <a:close/>
                <a:moveTo>
                  <a:pt x="368445" y="271477"/>
                </a:moveTo>
                <a:lnTo>
                  <a:pt x="426584" y="271477"/>
                </a:lnTo>
                <a:lnTo>
                  <a:pt x="426584" y="329621"/>
                </a:lnTo>
                <a:lnTo>
                  <a:pt x="368445" y="329621"/>
                </a:lnTo>
                <a:close/>
                <a:moveTo>
                  <a:pt x="155128" y="271477"/>
                </a:moveTo>
                <a:lnTo>
                  <a:pt x="213267" y="271477"/>
                </a:lnTo>
                <a:lnTo>
                  <a:pt x="213267" y="329621"/>
                </a:lnTo>
                <a:lnTo>
                  <a:pt x="155128" y="329621"/>
                </a:lnTo>
                <a:close/>
                <a:moveTo>
                  <a:pt x="58231" y="271477"/>
                </a:moveTo>
                <a:lnTo>
                  <a:pt x="116369" y="271477"/>
                </a:lnTo>
                <a:lnTo>
                  <a:pt x="116369" y="329621"/>
                </a:lnTo>
                <a:lnTo>
                  <a:pt x="58231" y="329621"/>
                </a:lnTo>
                <a:close/>
                <a:moveTo>
                  <a:pt x="271786" y="252335"/>
                </a:moveTo>
                <a:lnTo>
                  <a:pt x="271786" y="348763"/>
                </a:lnTo>
                <a:lnTo>
                  <a:pt x="309974" y="348763"/>
                </a:lnTo>
                <a:lnTo>
                  <a:pt x="309974" y="252335"/>
                </a:lnTo>
                <a:close/>
                <a:moveTo>
                  <a:pt x="252073" y="232715"/>
                </a:moveTo>
                <a:lnTo>
                  <a:pt x="329639" y="232715"/>
                </a:lnTo>
                <a:lnTo>
                  <a:pt x="329639" y="348764"/>
                </a:lnTo>
                <a:lnTo>
                  <a:pt x="252073" y="348764"/>
                </a:lnTo>
                <a:close/>
                <a:moveTo>
                  <a:pt x="484960" y="194144"/>
                </a:moveTo>
                <a:lnTo>
                  <a:pt x="484960" y="213049"/>
                </a:lnTo>
                <a:lnTo>
                  <a:pt x="503816" y="213049"/>
                </a:lnTo>
                <a:lnTo>
                  <a:pt x="503816" y="194144"/>
                </a:lnTo>
                <a:close/>
                <a:moveTo>
                  <a:pt x="388063" y="194144"/>
                </a:moveTo>
                <a:lnTo>
                  <a:pt x="388063" y="213049"/>
                </a:lnTo>
                <a:lnTo>
                  <a:pt x="406919" y="213049"/>
                </a:lnTo>
                <a:lnTo>
                  <a:pt x="406919" y="194144"/>
                </a:lnTo>
                <a:close/>
                <a:moveTo>
                  <a:pt x="174746" y="194144"/>
                </a:moveTo>
                <a:lnTo>
                  <a:pt x="174746" y="213049"/>
                </a:lnTo>
                <a:lnTo>
                  <a:pt x="193697" y="213049"/>
                </a:lnTo>
                <a:lnTo>
                  <a:pt x="193697" y="194144"/>
                </a:lnTo>
                <a:close/>
                <a:moveTo>
                  <a:pt x="77849" y="194144"/>
                </a:moveTo>
                <a:lnTo>
                  <a:pt x="77849" y="213049"/>
                </a:lnTo>
                <a:lnTo>
                  <a:pt x="96704" y="213049"/>
                </a:lnTo>
                <a:lnTo>
                  <a:pt x="96704" y="194144"/>
                </a:lnTo>
                <a:close/>
                <a:moveTo>
                  <a:pt x="465343" y="174477"/>
                </a:moveTo>
                <a:lnTo>
                  <a:pt x="523481" y="174477"/>
                </a:lnTo>
                <a:lnTo>
                  <a:pt x="523481" y="232715"/>
                </a:lnTo>
                <a:lnTo>
                  <a:pt x="465343" y="232715"/>
                </a:lnTo>
                <a:close/>
                <a:moveTo>
                  <a:pt x="368445" y="174477"/>
                </a:moveTo>
                <a:lnTo>
                  <a:pt x="426584" y="174477"/>
                </a:lnTo>
                <a:lnTo>
                  <a:pt x="426584" y="232715"/>
                </a:lnTo>
                <a:lnTo>
                  <a:pt x="368445" y="232715"/>
                </a:lnTo>
                <a:close/>
                <a:moveTo>
                  <a:pt x="155128" y="174477"/>
                </a:moveTo>
                <a:lnTo>
                  <a:pt x="213267" y="174477"/>
                </a:lnTo>
                <a:lnTo>
                  <a:pt x="213267" y="232715"/>
                </a:lnTo>
                <a:lnTo>
                  <a:pt x="155128" y="232715"/>
                </a:lnTo>
                <a:close/>
                <a:moveTo>
                  <a:pt x="58231" y="174477"/>
                </a:moveTo>
                <a:lnTo>
                  <a:pt x="116369" y="174477"/>
                </a:lnTo>
                <a:lnTo>
                  <a:pt x="116369" y="232715"/>
                </a:lnTo>
                <a:lnTo>
                  <a:pt x="58231" y="232715"/>
                </a:lnTo>
                <a:close/>
                <a:moveTo>
                  <a:pt x="484960" y="97239"/>
                </a:moveTo>
                <a:lnTo>
                  <a:pt x="484960" y="116144"/>
                </a:lnTo>
                <a:lnTo>
                  <a:pt x="503816" y="116144"/>
                </a:lnTo>
                <a:lnTo>
                  <a:pt x="503816" y="97239"/>
                </a:lnTo>
                <a:close/>
                <a:moveTo>
                  <a:pt x="388063" y="97239"/>
                </a:moveTo>
                <a:lnTo>
                  <a:pt x="388063" y="116144"/>
                </a:lnTo>
                <a:lnTo>
                  <a:pt x="406919" y="116144"/>
                </a:lnTo>
                <a:lnTo>
                  <a:pt x="406919" y="97239"/>
                </a:lnTo>
                <a:close/>
                <a:moveTo>
                  <a:pt x="271786" y="97239"/>
                </a:moveTo>
                <a:lnTo>
                  <a:pt x="271786" y="135525"/>
                </a:lnTo>
                <a:lnTo>
                  <a:pt x="309974" y="135525"/>
                </a:lnTo>
                <a:lnTo>
                  <a:pt x="309974" y="97239"/>
                </a:lnTo>
                <a:close/>
                <a:moveTo>
                  <a:pt x="174746" y="97239"/>
                </a:moveTo>
                <a:lnTo>
                  <a:pt x="174746" y="116144"/>
                </a:lnTo>
                <a:lnTo>
                  <a:pt x="193697" y="116144"/>
                </a:lnTo>
                <a:lnTo>
                  <a:pt x="193697" y="97239"/>
                </a:lnTo>
                <a:close/>
                <a:moveTo>
                  <a:pt x="77849" y="97239"/>
                </a:moveTo>
                <a:lnTo>
                  <a:pt x="77849" y="116144"/>
                </a:lnTo>
                <a:lnTo>
                  <a:pt x="96704" y="116144"/>
                </a:lnTo>
                <a:lnTo>
                  <a:pt x="96704" y="97239"/>
                </a:lnTo>
                <a:close/>
                <a:moveTo>
                  <a:pt x="465343" y="77572"/>
                </a:moveTo>
                <a:lnTo>
                  <a:pt x="523481" y="77572"/>
                </a:lnTo>
                <a:lnTo>
                  <a:pt x="523481" y="135810"/>
                </a:lnTo>
                <a:lnTo>
                  <a:pt x="465343" y="135810"/>
                </a:lnTo>
                <a:close/>
                <a:moveTo>
                  <a:pt x="368445" y="77572"/>
                </a:moveTo>
                <a:lnTo>
                  <a:pt x="426584" y="77572"/>
                </a:lnTo>
                <a:lnTo>
                  <a:pt x="426584" y="135810"/>
                </a:lnTo>
                <a:lnTo>
                  <a:pt x="368445" y="135810"/>
                </a:lnTo>
                <a:close/>
                <a:moveTo>
                  <a:pt x="252073" y="77572"/>
                </a:moveTo>
                <a:lnTo>
                  <a:pt x="329639" y="77572"/>
                </a:lnTo>
                <a:lnTo>
                  <a:pt x="329639" y="155144"/>
                </a:lnTo>
                <a:lnTo>
                  <a:pt x="252073" y="155144"/>
                </a:lnTo>
                <a:close/>
                <a:moveTo>
                  <a:pt x="155128" y="77572"/>
                </a:moveTo>
                <a:lnTo>
                  <a:pt x="213267" y="77572"/>
                </a:lnTo>
                <a:lnTo>
                  <a:pt x="213267" y="135810"/>
                </a:lnTo>
                <a:lnTo>
                  <a:pt x="155128" y="135810"/>
                </a:lnTo>
                <a:close/>
                <a:moveTo>
                  <a:pt x="58231" y="77572"/>
                </a:moveTo>
                <a:lnTo>
                  <a:pt x="116369" y="77572"/>
                </a:lnTo>
                <a:lnTo>
                  <a:pt x="116369" y="135810"/>
                </a:lnTo>
                <a:lnTo>
                  <a:pt x="58231" y="135810"/>
                </a:lnTo>
                <a:close/>
                <a:moveTo>
                  <a:pt x="19344" y="38787"/>
                </a:moveTo>
                <a:lnTo>
                  <a:pt x="135749" y="38787"/>
                </a:lnTo>
                <a:lnTo>
                  <a:pt x="135749" y="58191"/>
                </a:lnTo>
                <a:lnTo>
                  <a:pt x="445963" y="58191"/>
                </a:lnTo>
                <a:lnTo>
                  <a:pt x="445963" y="38787"/>
                </a:lnTo>
                <a:lnTo>
                  <a:pt x="562268" y="38787"/>
                </a:lnTo>
                <a:lnTo>
                  <a:pt x="562268" y="348986"/>
                </a:lnTo>
                <a:lnTo>
                  <a:pt x="329639" y="348986"/>
                </a:lnTo>
                <a:lnTo>
                  <a:pt x="329639" y="348764"/>
                </a:lnTo>
                <a:lnTo>
                  <a:pt x="542601" y="348764"/>
                </a:lnTo>
                <a:lnTo>
                  <a:pt x="542601" y="58452"/>
                </a:lnTo>
                <a:lnTo>
                  <a:pt x="38964" y="58452"/>
                </a:lnTo>
                <a:lnTo>
                  <a:pt x="38964" y="348764"/>
                </a:lnTo>
                <a:lnTo>
                  <a:pt x="252073" y="348764"/>
                </a:lnTo>
                <a:lnTo>
                  <a:pt x="252073" y="348986"/>
                </a:lnTo>
                <a:lnTo>
                  <a:pt x="19344" y="348986"/>
                </a:lnTo>
                <a:close/>
                <a:moveTo>
                  <a:pt x="155414" y="19667"/>
                </a:moveTo>
                <a:lnTo>
                  <a:pt x="155414" y="38524"/>
                </a:lnTo>
                <a:lnTo>
                  <a:pt x="426298" y="38524"/>
                </a:lnTo>
                <a:lnTo>
                  <a:pt x="426298" y="19667"/>
                </a:lnTo>
                <a:close/>
                <a:moveTo>
                  <a:pt x="135749" y="0"/>
                </a:moveTo>
                <a:lnTo>
                  <a:pt x="445916" y="0"/>
                </a:lnTo>
                <a:lnTo>
                  <a:pt x="445963" y="0"/>
                </a:lnTo>
                <a:lnTo>
                  <a:pt x="445963" y="38787"/>
                </a:lnTo>
                <a:lnTo>
                  <a:pt x="135749" y="38787"/>
                </a:lnTo>
                <a:close/>
              </a:path>
            </a:pathLst>
          </a:cu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3">
                  <a:lumMod val="50000"/>
                </a:schemeClr>
              </a:solidFill>
            </a:endParaRPr>
          </a:p>
        </p:txBody>
      </p:sp>
      <p:sp>
        <p:nvSpPr>
          <p:cNvPr id="6" name="文本框 5">
            <a:extLst>
              <a:ext uri="{FF2B5EF4-FFF2-40B4-BE49-F238E27FC236}">
                <a16:creationId xmlns:a16="http://schemas.microsoft.com/office/drawing/2014/main" id="{122E8576-031A-60A8-BF9C-B934739E5E69}"/>
              </a:ext>
            </a:extLst>
          </p:cNvPr>
          <p:cNvSpPr txBox="1"/>
          <p:nvPr/>
        </p:nvSpPr>
        <p:spPr>
          <a:xfrm>
            <a:off x="599841" y="3889817"/>
            <a:ext cx="2902131" cy="394210"/>
          </a:xfrm>
          <a:prstGeom prst="rect">
            <a:avLst/>
          </a:prstGeom>
          <a:noFill/>
        </p:spPr>
        <p:txBody>
          <a:bodyPr wrap="square">
            <a:spAutoFit/>
          </a:bodyPr>
          <a:lstStyle/>
          <a:p>
            <a:pPr>
              <a:lnSpc>
                <a:spcPct val="120000"/>
              </a:lnSpc>
              <a:spcAft>
                <a:spcPts val="800"/>
              </a:spcAft>
            </a:pPr>
            <a:r>
              <a:rPr lang="en-US" altLang="zh-CN" b="1" dirty="0">
                <a:solidFill>
                  <a:schemeClr val="accent3">
                    <a:lumMod val="50000"/>
                  </a:schemeClr>
                </a:solidFill>
                <a:latin typeface="Arial" panose="020B0604020202020204" pitchFamily="34" charset="0"/>
                <a:cs typeface="Arial" panose="020B0604020202020204" pitchFamily="34" charset="0"/>
              </a:rPr>
              <a:t>For Government Bodies</a:t>
            </a:r>
          </a:p>
        </p:txBody>
      </p:sp>
      <p:sp>
        <p:nvSpPr>
          <p:cNvPr id="13" name="文本框 12">
            <a:extLst>
              <a:ext uri="{FF2B5EF4-FFF2-40B4-BE49-F238E27FC236}">
                <a16:creationId xmlns:a16="http://schemas.microsoft.com/office/drawing/2014/main" id="{457B6AF8-526A-BAFA-74C0-36B91D38919A}"/>
              </a:ext>
            </a:extLst>
          </p:cNvPr>
          <p:cNvSpPr txBox="1"/>
          <p:nvPr/>
        </p:nvSpPr>
        <p:spPr>
          <a:xfrm>
            <a:off x="3501972" y="5042316"/>
            <a:ext cx="8269840" cy="1410451"/>
          </a:xfrm>
          <a:prstGeom prst="rect">
            <a:avLst/>
          </a:prstGeom>
          <a:noFill/>
        </p:spPr>
        <p:txBody>
          <a:bodyPr wrap="square">
            <a:spAutoFit/>
          </a:bodyPr>
          <a:lstStyle/>
          <a:p>
            <a:pPr marL="285750" indent="-285750">
              <a:lnSpc>
                <a:spcPct val="120000"/>
              </a:lnSpc>
              <a:spcAft>
                <a:spcPts val="800"/>
              </a:spcAft>
              <a:buFont typeface="Arial" panose="020B0604020202020204" pitchFamily="34" charset="0"/>
              <a:buChar char="•"/>
            </a:pPr>
            <a:r>
              <a:rPr lang="en-US" altLang="zh-CN" sz="1400" dirty="0">
                <a:solidFill>
                  <a:schemeClr val="accent3">
                    <a:lumMod val="50000"/>
                  </a:schemeClr>
                </a:solidFill>
                <a:latin typeface="Arial" panose="020B0604020202020204" pitchFamily="34" charset="0"/>
                <a:cs typeface="Arial" panose="020B0604020202020204" pitchFamily="34" charset="0"/>
              </a:rPr>
              <a:t>Focus on developing AI-complementary skills rather than competing with AI </a:t>
            </a:r>
          </a:p>
          <a:p>
            <a:pPr marL="285750" indent="-285750">
              <a:lnSpc>
                <a:spcPct val="120000"/>
              </a:lnSpc>
              <a:spcAft>
                <a:spcPts val="800"/>
              </a:spcAft>
              <a:buFont typeface="Arial" panose="020B0604020202020204" pitchFamily="34" charset="0"/>
              <a:buChar char="•"/>
            </a:pPr>
            <a:r>
              <a:rPr lang="en-US" altLang="zh-CN" sz="1400" dirty="0">
                <a:solidFill>
                  <a:schemeClr val="accent3">
                    <a:lumMod val="50000"/>
                  </a:schemeClr>
                </a:solidFill>
                <a:latin typeface="Arial" panose="020B0604020202020204" pitchFamily="34" charset="0"/>
                <a:cs typeface="Arial" panose="020B0604020202020204" pitchFamily="34" charset="0"/>
              </a:rPr>
              <a:t>Stay informed about AI developments in relevant industry sectors </a:t>
            </a:r>
          </a:p>
          <a:p>
            <a:pPr marL="285750" indent="-285750">
              <a:lnSpc>
                <a:spcPct val="120000"/>
              </a:lnSpc>
              <a:spcAft>
                <a:spcPts val="800"/>
              </a:spcAft>
              <a:buFont typeface="Arial" panose="020B0604020202020204" pitchFamily="34" charset="0"/>
              <a:buChar char="•"/>
            </a:pPr>
            <a:r>
              <a:rPr lang="en-US" altLang="zh-CN" sz="1400" dirty="0">
                <a:solidFill>
                  <a:schemeClr val="accent3">
                    <a:lumMod val="50000"/>
                  </a:schemeClr>
                </a:solidFill>
                <a:latin typeface="Arial" panose="020B0604020202020204" pitchFamily="34" charset="0"/>
                <a:cs typeface="Arial" panose="020B0604020202020204" pitchFamily="34" charset="0"/>
              </a:rPr>
              <a:t>Prepare for potential role transitions through continuous learning </a:t>
            </a:r>
          </a:p>
          <a:p>
            <a:pPr marL="285750" indent="-285750">
              <a:lnSpc>
                <a:spcPct val="120000"/>
              </a:lnSpc>
              <a:spcAft>
                <a:spcPts val="800"/>
              </a:spcAft>
              <a:buFont typeface="Arial" panose="020B0604020202020204" pitchFamily="34" charset="0"/>
              <a:buChar char="•"/>
            </a:pPr>
            <a:r>
              <a:rPr lang="en-US" altLang="zh-CN" sz="1400" dirty="0">
                <a:solidFill>
                  <a:schemeClr val="accent3">
                    <a:lumMod val="50000"/>
                  </a:schemeClr>
                </a:solidFill>
                <a:latin typeface="Arial" panose="020B0604020202020204" pitchFamily="34" charset="0"/>
                <a:cs typeface="Arial" panose="020B0604020202020204" pitchFamily="34" charset="0"/>
              </a:rPr>
              <a:t>Understand both opportunities and limitations of AI in specific professional contexts</a:t>
            </a:r>
          </a:p>
        </p:txBody>
      </p:sp>
      <p:sp>
        <p:nvSpPr>
          <p:cNvPr id="16" name="任意多边形: 形状 15">
            <a:extLst>
              <a:ext uri="{FF2B5EF4-FFF2-40B4-BE49-F238E27FC236}">
                <a16:creationId xmlns:a16="http://schemas.microsoft.com/office/drawing/2014/main" id="{D2C9F726-9FE4-A23A-BE08-E403D61B98E6}"/>
              </a:ext>
            </a:extLst>
          </p:cNvPr>
          <p:cNvSpPr/>
          <p:nvPr/>
        </p:nvSpPr>
        <p:spPr>
          <a:xfrm>
            <a:off x="1578387" y="5253187"/>
            <a:ext cx="609685" cy="494354"/>
          </a:xfrm>
          <a:custGeom>
            <a:avLst/>
            <a:gdLst>
              <a:gd name="connsiteX0" fmla="*/ 301723 w 609652"/>
              <a:gd name="connsiteY0" fmla="*/ 440097 h 494328"/>
              <a:gd name="connsiteX1" fmla="*/ 594166 w 609652"/>
              <a:gd name="connsiteY1" fmla="*/ 440500 h 494328"/>
              <a:gd name="connsiteX2" fmla="*/ 602017 w 609652"/>
              <a:gd name="connsiteY2" fmla="*/ 443617 h 494328"/>
              <a:gd name="connsiteX3" fmla="*/ 609545 w 609652"/>
              <a:gd name="connsiteY3" fmla="*/ 453290 h 494328"/>
              <a:gd name="connsiteX4" fmla="*/ 609652 w 609652"/>
              <a:gd name="connsiteY4" fmla="*/ 476291 h 494328"/>
              <a:gd name="connsiteX5" fmla="*/ 598683 w 609652"/>
              <a:gd name="connsiteY5" fmla="*/ 487254 h 494328"/>
              <a:gd name="connsiteX6" fmla="*/ 10005 w 609652"/>
              <a:gd name="connsiteY6" fmla="*/ 486717 h 494328"/>
              <a:gd name="connsiteX7" fmla="*/ 541 w 609652"/>
              <a:gd name="connsiteY7" fmla="*/ 477151 h 494328"/>
              <a:gd name="connsiteX8" fmla="*/ 4 w 609652"/>
              <a:gd name="connsiteY8" fmla="*/ 453505 h 494328"/>
              <a:gd name="connsiteX9" fmla="*/ 5703 w 609652"/>
              <a:gd name="connsiteY9" fmla="*/ 447056 h 494328"/>
              <a:gd name="connsiteX10" fmla="*/ 9682 w 609652"/>
              <a:gd name="connsiteY10" fmla="*/ 445659 h 494328"/>
              <a:gd name="connsiteX11" fmla="*/ 301723 w 609652"/>
              <a:gd name="connsiteY11" fmla="*/ 440097 h 494328"/>
              <a:gd name="connsiteX12" fmla="*/ 322560 w 609652"/>
              <a:gd name="connsiteY12" fmla="*/ 290718 h 494328"/>
              <a:gd name="connsiteX13" fmla="*/ 431324 w 609652"/>
              <a:gd name="connsiteY13" fmla="*/ 295671 h 494328"/>
              <a:gd name="connsiteX14" fmla="*/ 436809 w 609652"/>
              <a:gd name="connsiteY14" fmla="*/ 307590 h 494328"/>
              <a:gd name="connsiteX15" fmla="*/ 439498 w 609652"/>
              <a:gd name="connsiteY15" fmla="*/ 348929 h 494328"/>
              <a:gd name="connsiteX16" fmla="*/ 437239 w 609652"/>
              <a:gd name="connsiteY16" fmla="*/ 389195 h 494328"/>
              <a:gd name="connsiteX17" fmla="*/ 436594 w 609652"/>
              <a:gd name="connsiteY17" fmla="*/ 407342 h 494328"/>
              <a:gd name="connsiteX18" fmla="*/ 436917 w 609652"/>
              <a:gd name="connsiteY18" fmla="*/ 408631 h 494328"/>
              <a:gd name="connsiteX19" fmla="*/ 437885 w 609652"/>
              <a:gd name="connsiteY19" fmla="*/ 426025 h 494328"/>
              <a:gd name="connsiteX20" fmla="*/ 437239 w 609652"/>
              <a:gd name="connsiteY20" fmla="*/ 427743 h 494328"/>
              <a:gd name="connsiteX21" fmla="*/ 437239 w 609652"/>
              <a:gd name="connsiteY21" fmla="*/ 427851 h 494328"/>
              <a:gd name="connsiteX22" fmla="*/ 430356 w 609652"/>
              <a:gd name="connsiteY22" fmla="*/ 434723 h 494328"/>
              <a:gd name="connsiteX23" fmla="*/ 428850 w 609652"/>
              <a:gd name="connsiteY23" fmla="*/ 434938 h 494328"/>
              <a:gd name="connsiteX24" fmla="*/ 427129 w 609652"/>
              <a:gd name="connsiteY24" fmla="*/ 434723 h 494328"/>
              <a:gd name="connsiteX25" fmla="*/ 210946 w 609652"/>
              <a:gd name="connsiteY25" fmla="*/ 430750 h 494328"/>
              <a:gd name="connsiteX26" fmla="*/ 209655 w 609652"/>
              <a:gd name="connsiteY26" fmla="*/ 424307 h 494328"/>
              <a:gd name="connsiteX27" fmla="*/ 207181 w 609652"/>
              <a:gd name="connsiteY27" fmla="*/ 378887 h 494328"/>
              <a:gd name="connsiteX28" fmla="*/ 207504 w 609652"/>
              <a:gd name="connsiteY28" fmla="*/ 302650 h 494328"/>
              <a:gd name="connsiteX29" fmla="*/ 212667 w 609652"/>
              <a:gd name="connsiteY29" fmla="*/ 296101 h 494328"/>
              <a:gd name="connsiteX30" fmla="*/ 214280 w 609652"/>
              <a:gd name="connsiteY30" fmla="*/ 295027 h 494328"/>
              <a:gd name="connsiteX31" fmla="*/ 322560 w 609652"/>
              <a:gd name="connsiteY31" fmla="*/ 290718 h 494328"/>
              <a:gd name="connsiteX32" fmla="*/ 248606 w 609652"/>
              <a:gd name="connsiteY32" fmla="*/ 220922 h 494328"/>
              <a:gd name="connsiteX33" fmla="*/ 253768 w 609652"/>
              <a:gd name="connsiteY33" fmla="*/ 222640 h 494328"/>
              <a:gd name="connsiteX34" fmla="*/ 258931 w 609652"/>
              <a:gd name="connsiteY34" fmla="*/ 224144 h 494328"/>
              <a:gd name="connsiteX35" fmla="*/ 385627 w 609652"/>
              <a:gd name="connsiteY35" fmla="*/ 222425 h 494328"/>
              <a:gd name="connsiteX36" fmla="*/ 396382 w 609652"/>
              <a:gd name="connsiteY36" fmla="*/ 222318 h 494328"/>
              <a:gd name="connsiteX37" fmla="*/ 489306 w 609652"/>
              <a:gd name="connsiteY37" fmla="*/ 285892 h 494328"/>
              <a:gd name="connsiteX38" fmla="*/ 538780 w 609652"/>
              <a:gd name="connsiteY38" fmla="*/ 421203 h 494328"/>
              <a:gd name="connsiteX39" fmla="*/ 536306 w 609652"/>
              <a:gd name="connsiteY39" fmla="*/ 423888 h 494328"/>
              <a:gd name="connsiteX40" fmla="*/ 532650 w 609652"/>
              <a:gd name="connsiteY40" fmla="*/ 427324 h 494328"/>
              <a:gd name="connsiteX41" fmla="*/ 494791 w 609652"/>
              <a:gd name="connsiteY41" fmla="*/ 428720 h 494328"/>
              <a:gd name="connsiteX42" fmla="*/ 458977 w 609652"/>
              <a:gd name="connsiteY42" fmla="*/ 428720 h 494328"/>
              <a:gd name="connsiteX43" fmla="*/ 450158 w 609652"/>
              <a:gd name="connsiteY43" fmla="*/ 423029 h 494328"/>
              <a:gd name="connsiteX44" fmla="*/ 451556 w 609652"/>
              <a:gd name="connsiteY44" fmla="*/ 353977 h 494328"/>
              <a:gd name="connsiteX45" fmla="*/ 434778 w 609652"/>
              <a:gd name="connsiteY45" fmla="*/ 280630 h 494328"/>
              <a:gd name="connsiteX46" fmla="*/ 321741 w 609652"/>
              <a:gd name="connsiteY46" fmla="*/ 278805 h 494328"/>
              <a:gd name="connsiteX47" fmla="*/ 195476 w 609652"/>
              <a:gd name="connsiteY47" fmla="*/ 286966 h 494328"/>
              <a:gd name="connsiteX48" fmla="*/ 191173 w 609652"/>
              <a:gd name="connsiteY48" fmla="*/ 352903 h 494328"/>
              <a:gd name="connsiteX49" fmla="*/ 190743 w 609652"/>
              <a:gd name="connsiteY49" fmla="*/ 426895 h 494328"/>
              <a:gd name="connsiteX50" fmla="*/ 189668 w 609652"/>
              <a:gd name="connsiteY50" fmla="*/ 428935 h 494328"/>
              <a:gd name="connsiteX51" fmla="*/ 181494 w 609652"/>
              <a:gd name="connsiteY51" fmla="*/ 434627 h 494328"/>
              <a:gd name="connsiteX52" fmla="*/ 156004 w 609652"/>
              <a:gd name="connsiteY52" fmla="*/ 434734 h 494328"/>
              <a:gd name="connsiteX53" fmla="*/ 128686 w 609652"/>
              <a:gd name="connsiteY53" fmla="*/ 433982 h 494328"/>
              <a:gd name="connsiteX54" fmla="*/ 128686 w 609652"/>
              <a:gd name="connsiteY54" fmla="*/ 433875 h 494328"/>
              <a:gd name="connsiteX55" fmla="*/ 119544 w 609652"/>
              <a:gd name="connsiteY55" fmla="*/ 428828 h 494328"/>
              <a:gd name="connsiteX56" fmla="*/ 111693 w 609652"/>
              <a:gd name="connsiteY56" fmla="*/ 412719 h 494328"/>
              <a:gd name="connsiteX57" fmla="*/ 83514 w 609652"/>
              <a:gd name="connsiteY57" fmla="*/ 408316 h 494328"/>
              <a:gd name="connsiteX58" fmla="*/ 67704 w 609652"/>
              <a:gd name="connsiteY58" fmla="*/ 425928 h 494328"/>
              <a:gd name="connsiteX59" fmla="*/ 59853 w 609652"/>
              <a:gd name="connsiteY59" fmla="*/ 429042 h 494328"/>
              <a:gd name="connsiteX60" fmla="*/ 55659 w 609652"/>
              <a:gd name="connsiteY60" fmla="*/ 428720 h 494328"/>
              <a:gd name="connsiteX61" fmla="*/ 52647 w 609652"/>
              <a:gd name="connsiteY61" fmla="*/ 386087 h 494328"/>
              <a:gd name="connsiteX62" fmla="*/ 69855 w 609652"/>
              <a:gd name="connsiteY62" fmla="*/ 370837 h 494328"/>
              <a:gd name="connsiteX63" fmla="*/ 106100 w 609652"/>
              <a:gd name="connsiteY63" fmla="*/ 356447 h 494328"/>
              <a:gd name="connsiteX64" fmla="*/ 125675 w 609652"/>
              <a:gd name="connsiteY64" fmla="*/ 332714 h 494328"/>
              <a:gd name="connsiteX65" fmla="*/ 248606 w 609652"/>
              <a:gd name="connsiteY65" fmla="*/ 220922 h 494328"/>
              <a:gd name="connsiteX66" fmla="*/ 327555 w 609652"/>
              <a:gd name="connsiteY66" fmla="*/ 0 h 494328"/>
              <a:gd name="connsiteX67" fmla="*/ 306046 w 609652"/>
              <a:gd name="connsiteY67" fmla="*/ 221019 h 494328"/>
              <a:gd name="connsiteX68" fmla="*/ 302282 w 609652"/>
              <a:gd name="connsiteY68" fmla="*/ 219193 h 494328"/>
              <a:gd name="connsiteX69" fmla="*/ 327555 w 609652"/>
              <a:gd name="connsiteY69" fmla="*/ 0 h 4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652" h="494328">
                <a:moveTo>
                  <a:pt x="301723" y="440097"/>
                </a:moveTo>
                <a:cubicBezTo>
                  <a:pt x="399383" y="440822"/>
                  <a:pt x="497111" y="442542"/>
                  <a:pt x="594166" y="440500"/>
                </a:cubicBezTo>
                <a:cubicBezTo>
                  <a:pt x="597715" y="440392"/>
                  <a:pt x="600296" y="441682"/>
                  <a:pt x="602017" y="443617"/>
                </a:cubicBezTo>
                <a:cubicBezTo>
                  <a:pt x="606103" y="444692"/>
                  <a:pt x="609437" y="447916"/>
                  <a:pt x="609545" y="453290"/>
                </a:cubicBezTo>
                <a:cubicBezTo>
                  <a:pt x="609545" y="461029"/>
                  <a:pt x="609545" y="468660"/>
                  <a:pt x="609652" y="476291"/>
                </a:cubicBezTo>
                <a:cubicBezTo>
                  <a:pt x="609652" y="482633"/>
                  <a:pt x="604598" y="486824"/>
                  <a:pt x="598683" y="487254"/>
                </a:cubicBezTo>
                <a:cubicBezTo>
                  <a:pt x="402851" y="503269"/>
                  <a:pt x="206267" y="487147"/>
                  <a:pt x="10005" y="486717"/>
                </a:cubicBezTo>
                <a:cubicBezTo>
                  <a:pt x="4736" y="486717"/>
                  <a:pt x="649" y="482310"/>
                  <a:pt x="541" y="477151"/>
                </a:cubicBezTo>
                <a:lnTo>
                  <a:pt x="4" y="453505"/>
                </a:lnTo>
                <a:cubicBezTo>
                  <a:pt x="-104" y="449743"/>
                  <a:pt x="2692" y="447486"/>
                  <a:pt x="5703" y="447056"/>
                </a:cubicBezTo>
                <a:cubicBezTo>
                  <a:pt x="6779" y="446304"/>
                  <a:pt x="8069" y="445766"/>
                  <a:pt x="9682" y="445659"/>
                </a:cubicBezTo>
                <a:cubicBezTo>
                  <a:pt x="106469" y="439640"/>
                  <a:pt x="204062" y="439371"/>
                  <a:pt x="301723" y="440097"/>
                </a:cubicBezTo>
                <a:close/>
                <a:moveTo>
                  <a:pt x="322560" y="290718"/>
                </a:moveTo>
                <a:cubicBezTo>
                  <a:pt x="359290" y="291752"/>
                  <a:pt x="396100" y="294329"/>
                  <a:pt x="431324" y="295671"/>
                </a:cubicBezTo>
                <a:cubicBezTo>
                  <a:pt x="438100" y="295993"/>
                  <a:pt x="439928" y="303509"/>
                  <a:pt x="436809" y="307590"/>
                </a:cubicBezTo>
                <a:cubicBezTo>
                  <a:pt x="443047" y="319938"/>
                  <a:pt x="440251" y="334971"/>
                  <a:pt x="439498" y="348929"/>
                </a:cubicBezTo>
                <a:cubicBezTo>
                  <a:pt x="438745" y="362351"/>
                  <a:pt x="437992" y="375773"/>
                  <a:pt x="437239" y="389195"/>
                </a:cubicBezTo>
                <a:cubicBezTo>
                  <a:pt x="436917" y="395638"/>
                  <a:pt x="437454" y="401866"/>
                  <a:pt x="436594" y="407342"/>
                </a:cubicBezTo>
                <a:cubicBezTo>
                  <a:pt x="436702" y="407772"/>
                  <a:pt x="436917" y="408094"/>
                  <a:pt x="436917" y="408631"/>
                </a:cubicBezTo>
                <a:cubicBezTo>
                  <a:pt x="437239" y="414429"/>
                  <a:pt x="437777" y="420227"/>
                  <a:pt x="437885" y="426025"/>
                </a:cubicBezTo>
                <a:cubicBezTo>
                  <a:pt x="437885" y="426777"/>
                  <a:pt x="437454" y="427099"/>
                  <a:pt x="437239" y="427743"/>
                </a:cubicBezTo>
                <a:lnTo>
                  <a:pt x="437239" y="427851"/>
                </a:lnTo>
                <a:cubicBezTo>
                  <a:pt x="437777" y="431931"/>
                  <a:pt x="433690" y="434294"/>
                  <a:pt x="430356" y="434723"/>
                </a:cubicBezTo>
                <a:cubicBezTo>
                  <a:pt x="429818" y="434830"/>
                  <a:pt x="429388" y="434830"/>
                  <a:pt x="428850" y="434938"/>
                </a:cubicBezTo>
                <a:cubicBezTo>
                  <a:pt x="428312" y="435045"/>
                  <a:pt x="427667" y="434830"/>
                  <a:pt x="427129" y="434723"/>
                </a:cubicBezTo>
                <a:cubicBezTo>
                  <a:pt x="357004" y="436763"/>
                  <a:pt x="280210" y="441595"/>
                  <a:pt x="210946" y="430750"/>
                </a:cubicBezTo>
                <a:cubicBezTo>
                  <a:pt x="207934" y="430320"/>
                  <a:pt x="207504" y="425918"/>
                  <a:pt x="209655" y="424307"/>
                </a:cubicBezTo>
                <a:cubicBezTo>
                  <a:pt x="205030" y="410026"/>
                  <a:pt x="207181" y="393598"/>
                  <a:pt x="207181" y="378887"/>
                </a:cubicBezTo>
                <a:cubicBezTo>
                  <a:pt x="207289" y="353439"/>
                  <a:pt x="207504" y="327991"/>
                  <a:pt x="207504" y="302650"/>
                </a:cubicBezTo>
                <a:cubicBezTo>
                  <a:pt x="207504" y="298892"/>
                  <a:pt x="209870" y="296745"/>
                  <a:pt x="212667" y="296101"/>
                </a:cubicBezTo>
                <a:cubicBezTo>
                  <a:pt x="213097" y="295671"/>
                  <a:pt x="213527" y="295134"/>
                  <a:pt x="214280" y="295027"/>
                </a:cubicBezTo>
                <a:cubicBezTo>
                  <a:pt x="249181" y="290195"/>
                  <a:pt x="285830" y="289685"/>
                  <a:pt x="322560" y="290718"/>
                </a:cubicBezTo>
                <a:close/>
                <a:moveTo>
                  <a:pt x="248606" y="220922"/>
                </a:moveTo>
                <a:cubicBezTo>
                  <a:pt x="250757" y="220707"/>
                  <a:pt x="252478" y="221459"/>
                  <a:pt x="253768" y="222640"/>
                </a:cubicBezTo>
                <a:cubicBezTo>
                  <a:pt x="255597" y="222533"/>
                  <a:pt x="257425" y="222855"/>
                  <a:pt x="258931" y="224144"/>
                </a:cubicBezTo>
                <a:cubicBezTo>
                  <a:pt x="300123" y="257971"/>
                  <a:pt x="344757" y="259582"/>
                  <a:pt x="385627" y="222425"/>
                </a:cubicBezTo>
                <a:cubicBezTo>
                  <a:pt x="389176" y="219204"/>
                  <a:pt x="393478" y="219955"/>
                  <a:pt x="396382" y="222318"/>
                </a:cubicBezTo>
                <a:cubicBezTo>
                  <a:pt x="432519" y="209646"/>
                  <a:pt x="471560" y="260334"/>
                  <a:pt x="489306" y="285892"/>
                </a:cubicBezTo>
                <a:cubicBezTo>
                  <a:pt x="508020" y="312847"/>
                  <a:pt x="558139" y="387053"/>
                  <a:pt x="538780" y="421203"/>
                </a:cubicBezTo>
                <a:cubicBezTo>
                  <a:pt x="538135" y="422384"/>
                  <a:pt x="537167" y="423243"/>
                  <a:pt x="536306" y="423888"/>
                </a:cubicBezTo>
                <a:cubicBezTo>
                  <a:pt x="535769" y="425499"/>
                  <a:pt x="534801" y="426895"/>
                  <a:pt x="532650" y="427324"/>
                </a:cubicBezTo>
                <a:cubicBezTo>
                  <a:pt x="520496" y="430116"/>
                  <a:pt x="507267" y="428291"/>
                  <a:pt x="494791" y="428720"/>
                </a:cubicBezTo>
                <a:cubicBezTo>
                  <a:pt x="482853" y="429150"/>
                  <a:pt x="470700" y="430761"/>
                  <a:pt x="458977" y="428720"/>
                </a:cubicBezTo>
                <a:cubicBezTo>
                  <a:pt x="455212" y="430224"/>
                  <a:pt x="450050" y="428398"/>
                  <a:pt x="450158" y="423029"/>
                </a:cubicBezTo>
                <a:cubicBezTo>
                  <a:pt x="450265" y="399940"/>
                  <a:pt x="451018" y="376959"/>
                  <a:pt x="451556" y="353977"/>
                </a:cubicBezTo>
                <a:cubicBezTo>
                  <a:pt x="452093" y="329385"/>
                  <a:pt x="457471" y="296953"/>
                  <a:pt x="434778" y="280630"/>
                </a:cubicBezTo>
                <a:cubicBezTo>
                  <a:pt x="397135" y="280416"/>
                  <a:pt x="359492" y="279556"/>
                  <a:pt x="321741" y="278805"/>
                </a:cubicBezTo>
                <a:cubicBezTo>
                  <a:pt x="292487" y="278375"/>
                  <a:pt x="221933" y="265059"/>
                  <a:pt x="195476" y="286966"/>
                </a:cubicBezTo>
                <a:cubicBezTo>
                  <a:pt x="194292" y="308981"/>
                  <a:pt x="190851" y="330674"/>
                  <a:pt x="191173" y="352903"/>
                </a:cubicBezTo>
                <a:cubicBezTo>
                  <a:pt x="191389" y="377603"/>
                  <a:pt x="193755" y="402302"/>
                  <a:pt x="190743" y="426895"/>
                </a:cubicBezTo>
                <a:cubicBezTo>
                  <a:pt x="190636" y="427754"/>
                  <a:pt x="190098" y="428291"/>
                  <a:pt x="189668" y="428935"/>
                </a:cubicBezTo>
                <a:cubicBezTo>
                  <a:pt x="189130" y="432586"/>
                  <a:pt x="186119" y="435808"/>
                  <a:pt x="181494" y="434627"/>
                </a:cubicBezTo>
                <a:cubicBezTo>
                  <a:pt x="173212" y="432479"/>
                  <a:pt x="164501" y="434197"/>
                  <a:pt x="156004" y="434734"/>
                </a:cubicBezTo>
                <a:cubicBezTo>
                  <a:pt x="146755" y="435271"/>
                  <a:pt x="137935" y="435164"/>
                  <a:pt x="128686" y="433982"/>
                </a:cubicBezTo>
                <a:cubicBezTo>
                  <a:pt x="128686" y="433982"/>
                  <a:pt x="128686" y="433875"/>
                  <a:pt x="128686" y="433875"/>
                </a:cubicBezTo>
                <a:cubicBezTo>
                  <a:pt x="124814" y="435271"/>
                  <a:pt x="120405" y="434090"/>
                  <a:pt x="119544" y="428828"/>
                </a:cubicBezTo>
                <a:cubicBezTo>
                  <a:pt x="118469" y="421740"/>
                  <a:pt x="115457" y="416478"/>
                  <a:pt x="111693" y="412719"/>
                </a:cubicBezTo>
                <a:lnTo>
                  <a:pt x="83514" y="408316"/>
                </a:lnTo>
                <a:cubicBezTo>
                  <a:pt x="76739" y="411431"/>
                  <a:pt x="70823" y="417122"/>
                  <a:pt x="67704" y="425928"/>
                </a:cubicBezTo>
                <a:cubicBezTo>
                  <a:pt x="66521" y="429365"/>
                  <a:pt x="62649" y="430224"/>
                  <a:pt x="59853" y="429042"/>
                </a:cubicBezTo>
                <a:cubicBezTo>
                  <a:pt x="58670" y="430009"/>
                  <a:pt x="56949" y="430224"/>
                  <a:pt x="55659" y="428720"/>
                </a:cubicBezTo>
                <a:cubicBezTo>
                  <a:pt x="45226" y="415941"/>
                  <a:pt x="43505" y="400799"/>
                  <a:pt x="52647" y="386087"/>
                </a:cubicBezTo>
                <a:cubicBezTo>
                  <a:pt x="57057" y="379106"/>
                  <a:pt x="62649" y="374489"/>
                  <a:pt x="69855" y="370837"/>
                </a:cubicBezTo>
                <a:cubicBezTo>
                  <a:pt x="84267" y="363642"/>
                  <a:pt x="92334" y="366434"/>
                  <a:pt x="106100" y="356447"/>
                </a:cubicBezTo>
                <a:cubicBezTo>
                  <a:pt x="117286" y="348286"/>
                  <a:pt x="119759" y="344312"/>
                  <a:pt x="125675" y="332714"/>
                </a:cubicBezTo>
                <a:cubicBezTo>
                  <a:pt x="153638" y="277623"/>
                  <a:pt x="181171" y="227580"/>
                  <a:pt x="248606" y="220922"/>
                </a:cubicBezTo>
                <a:close/>
                <a:moveTo>
                  <a:pt x="327555" y="0"/>
                </a:moveTo>
                <a:cubicBezTo>
                  <a:pt x="453279" y="215"/>
                  <a:pt x="435856" y="249586"/>
                  <a:pt x="306046" y="221019"/>
                </a:cubicBezTo>
                <a:cubicBezTo>
                  <a:pt x="304433" y="220589"/>
                  <a:pt x="303250" y="219945"/>
                  <a:pt x="302282" y="219193"/>
                </a:cubicBezTo>
                <a:cubicBezTo>
                  <a:pt x="237215" y="194600"/>
                  <a:pt x="198820" y="-215"/>
                  <a:pt x="327555" y="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50000"/>
                </a:schemeClr>
              </a:solidFill>
            </a:endParaRPr>
          </a:p>
        </p:txBody>
      </p:sp>
      <p:sp>
        <p:nvSpPr>
          <p:cNvPr id="17" name="文本框 16">
            <a:extLst>
              <a:ext uri="{FF2B5EF4-FFF2-40B4-BE49-F238E27FC236}">
                <a16:creationId xmlns:a16="http://schemas.microsoft.com/office/drawing/2014/main" id="{6B136F81-CB7B-D66B-2B0F-9A3216AE7F60}"/>
              </a:ext>
            </a:extLst>
          </p:cNvPr>
          <p:cNvSpPr txBox="1"/>
          <p:nvPr/>
        </p:nvSpPr>
        <p:spPr>
          <a:xfrm>
            <a:off x="806070" y="5823608"/>
            <a:ext cx="2154318" cy="394210"/>
          </a:xfrm>
          <a:prstGeom prst="rect">
            <a:avLst/>
          </a:prstGeom>
          <a:noFill/>
        </p:spPr>
        <p:txBody>
          <a:bodyPr wrap="square">
            <a:spAutoFit/>
          </a:bodyPr>
          <a:lstStyle/>
          <a:p>
            <a:pPr algn="ctr">
              <a:lnSpc>
                <a:spcPct val="120000"/>
              </a:lnSpc>
              <a:spcAft>
                <a:spcPts val="800"/>
              </a:spcAft>
            </a:pPr>
            <a:r>
              <a:rPr lang="en-US" altLang="zh-CN" b="1" dirty="0">
                <a:solidFill>
                  <a:schemeClr val="accent3">
                    <a:lumMod val="50000"/>
                  </a:schemeClr>
                </a:solidFill>
                <a:latin typeface="Arial" panose="020B0604020202020204" pitchFamily="34" charset="0"/>
                <a:cs typeface="Arial" panose="020B0604020202020204" pitchFamily="34" charset="0"/>
              </a:rPr>
              <a:t>For Individuals</a:t>
            </a:r>
          </a:p>
        </p:txBody>
      </p:sp>
    </p:spTree>
    <p:extLst>
      <p:ext uri="{BB962C8B-B14F-4D97-AF65-F5344CB8AC3E}">
        <p14:creationId xmlns:p14="http://schemas.microsoft.com/office/powerpoint/2010/main" val="45685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CFD7398-1B28-C787-8A28-06FE65F1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E48ACF84-6908-7356-FB6A-E5BF0EECC8BC}"/>
              </a:ext>
            </a:extLst>
          </p:cNvPr>
          <p:cNvSpPr>
            <a:spLocks noGrp="1"/>
          </p:cNvSpPr>
          <p:nvPr>
            <p:ph type="title"/>
          </p:nvPr>
        </p:nvSpPr>
        <p:spPr>
          <a:xfrm>
            <a:off x="1324304" y="177493"/>
            <a:ext cx="7005147"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Actionable Recommendations </a:t>
            </a:r>
          </a:p>
        </p:txBody>
      </p:sp>
      <p:sp>
        <p:nvSpPr>
          <p:cNvPr id="5" name="任意多边形: 形状 4">
            <a:extLst>
              <a:ext uri="{FF2B5EF4-FFF2-40B4-BE49-F238E27FC236}">
                <a16:creationId xmlns:a16="http://schemas.microsoft.com/office/drawing/2014/main" id="{D70C3A33-C63F-D143-6D34-6E4331C807B5}"/>
              </a:ext>
            </a:extLst>
          </p:cNvPr>
          <p:cNvSpPr/>
          <p:nvPr/>
        </p:nvSpPr>
        <p:spPr>
          <a:xfrm>
            <a:off x="1842133" y="3426747"/>
            <a:ext cx="589221" cy="609685"/>
          </a:xfrm>
          <a:custGeom>
            <a:avLst/>
            <a:gdLst>
              <a:gd name="connsiteX0" fmla="*/ 206163 w 388352"/>
              <a:gd name="connsiteY0" fmla="*/ 148716 h 401840"/>
              <a:gd name="connsiteX1" fmla="*/ 200428 w 388352"/>
              <a:gd name="connsiteY1" fmla="*/ 149672 h 401840"/>
              <a:gd name="connsiteX2" fmla="*/ 237839 w 388352"/>
              <a:gd name="connsiteY2" fmla="*/ 179391 h 401840"/>
              <a:gd name="connsiteX3" fmla="*/ 240706 w 388352"/>
              <a:gd name="connsiteY3" fmla="*/ 185170 h 401840"/>
              <a:gd name="connsiteX4" fmla="*/ 238795 w 388352"/>
              <a:gd name="connsiteY4" fmla="*/ 190905 h 401840"/>
              <a:gd name="connsiteX5" fmla="*/ 207119 w 388352"/>
              <a:gd name="connsiteY5" fmla="*/ 231182 h 401840"/>
              <a:gd name="connsiteX6" fmla="*/ 201384 w 388352"/>
              <a:gd name="connsiteY6" fmla="*/ 234050 h 401840"/>
              <a:gd name="connsiteX7" fmla="*/ 195648 w 388352"/>
              <a:gd name="connsiteY7" fmla="*/ 232138 h 401840"/>
              <a:gd name="connsiteX8" fmla="*/ 158237 w 388352"/>
              <a:gd name="connsiteY8" fmla="*/ 202419 h 401840"/>
              <a:gd name="connsiteX9" fmla="*/ 158237 w 388352"/>
              <a:gd name="connsiteY9" fmla="*/ 208154 h 401840"/>
              <a:gd name="connsiteX10" fmla="*/ 217678 w 388352"/>
              <a:gd name="connsiteY10" fmla="*/ 256122 h 401840"/>
              <a:gd name="connsiteX11" fmla="*/ 235883 w 388352"/>
              <a:gd name="connsiteY11" fmla="*/ 250344 h 401840"/>
              <a:gd name="connsiteX12" fmla="*/ 240706 w 388352"/>
              <a:gd name="connsiteY12" fmla="*/ 249388 h 401840"/>
              <a:gd name="connsiteX13" fmla="*/ 245486 w 388352"/>
              <a:gd name="connsiteY13" fmla="*/ 251299 h 401840"/>
              <a:gd name="connsiteX14" fmla="*/ 345205 w 388352"/>
              <a:gd name="connsiteY14" fmla="*/ 330898 h 401840"/>
              <a:gd name="connsiteX15" fmla="*/ 367278 w 388352"/>
              <a:gd name="connsiteY15" fmla="*/ 304047 h 401840"/>
              <a:gd name="connsiteX16" fmla="*/ 267559 w 388352"/>
              <a:gd name="connsiteY16" fmla="*/ 224448 h 401840"/>
              <a:gd name="connsiteX17" fmla="*/ 264648 w 388352"/>
              <a:gd name="connsiteY17" fmla="*/ 215845 h 401840"/>
              <a:gd name="connsiteX18" fmla="*/ 265647 w 388352"/>
              <a:gd name="connsiteY18" fmla="*/ 196640 h 401840"/>
              <a:gd name="connsiteX19" fmla="*/ 206163 w 388352"/>
              <a:gd name="connsiteY19" fmla="*/ 148716 h 401840"/>
              <a:gd name="connsiteX20" fmla="*/ 206163 w 388352"/>
              <a:gd name="connsiteY20" fmla="*/ 130511 h 401840"/>
              <a:gd name="connsiteX21" fmla="*/ 283853 w 388352"/>
              <a:gd name="connsiteY21" fmla="*/ 192817 h 401840"/>
              <a:gd name="connsiteX22" fmla="*/ 282897 w 388352"/>
              <a:gd name="connsiteY22" fmla="*/ 212977 h 401840"/>
              <a:gd name="connsiteX23" fmla="*/ 385484 w 388352"/>
              <a:gd name="connsiteY23" fmla="*/ 294444 h 401840"/>
              <a:gd name="connsiteX24" fmla="*/ 388352 w 388352"/>
              <a:gd name="connsiteY24" fmla="*/ 300223 h 401840"/>
              <a:gd name="connsiteX25" fmla="*/ 386440 w 388352"/>
              <a:gd name="connsiteY25" fmla="*/ 305958 h 401840"/>
              <a:gd name="connsiteX26" fmla="*/ 354808 w 388352"/>
              <a:gd name="connsiteY26" fmla="*/ 346236 h 401840"/>
              <a:gd name="connsiteX27" fmla="*/ 347117 w 388352"/>
              <a:gd name="connsiteY27" fmla="*/ 350059 h 401840"/>
              <a:gd name="connsiteX28" fmla="*/ 342338 w 388352"/>
              <a:gd name="connsiteY28" fmla="*/ 348147 h 401840"/>
              <a:gd name="connsiteX29" fmla="*/ 239751 w 388352"/>
              <a:gd name="connsiteY29" fmla="*/ 266637 h 401840"/>
              <a:gd name="connsiteX30" fmla="*/ 220545 w 388352"/>
              <a:gd name="connsiteY30" fmla="*/ 271460 h 401840"/>
              <a:gd name="connsiteX31" fmla="*/ 142899 w 388352"/>
              <a:gd name="connsiteY31" fmla="*/ 209110 h 401840"/>
              <a:gd name="connsiteX32" fmla="*/ 144811 w 388352"/>
              <a:gd name="connsiteY32" fmla="*/ 184171 h 401840"/>
              <a:gd name="connsiteX33" fmla="*/ 150546 w 388352"/>
              <a:gd name="connsiteY33" fmla="*/ 178435 h 401840"/>
              <a:gd name="connsiteX34" fmla="*/ 158237 w 388352"/>
              <a:gd name="connsiteY34" fmla="*/ 179391 h 401840"/>
              <a:gd name="connsiteX35" fmla="*/ 200428 w 388352"/>
              <a:gd name="connsiteY35" fmla="*/ 213933 h 401840"/>
              <a:gd name="connsiteX36" fmla="*/ 222457 w 388352"/>
              <a:gd name="connsiteY36" fmla="*/ 187082 h 401840"/>
              <a:gd name="connsiteX37" fmla="*/ 180267 w 388352"/>
              <a:gd name="connsiteY37" fmla="*/ 152540 h 401840"/>
              <a:gd name="connsiteX38" fmla="*/ 177399 w 388352"/>
              <a:gd name="connsiteY38" fmla="*/ 144893 h 401840"/>
              <a:gd name="connsiteX39" fmla="*/ 182222 w 388352"/>
              <a:gd name="connsiteY39" fmla="*/ 138158 h 401840"/>
              <a:gd name="connsiteX40" fmla="*/ 206163 w 388352"/>
              <a:gd name="connsiteY40" fmla="*/ 130511 h 401840"/>
              <a:gd name="connsiteX41" fmla="*/ 163988 w 388352"/>
              <a:gd name="connsiteY41" fmla="*/ 19208 h 401840"/>
              <a:gd name="connsiteX42" fmla="*/ 160164 w 388352"/>
              <a:gd name="connsiteY42" fmla="*/ 56580 h 401840"/>
              <a:gd name="connsiteX43" fmla="*/ 154428 w 388352"/>
              <a:gd name="connsiteY43" fmla="*/ 63316 h 401840"/>
              <a:gd name="connsiteX44" fmla="*/ 135223 w 388352"/>
              <a:gd name="connsiteY44" fmla="*/ 70964 h 401840"/>
              <a:gd name="connsiteX45" fmla="*/ 126619 w 388352"/>
              <a:gd name="connsiteY45" fmla="*/ 70008 h 401840"/>
              <a:gd name="connsiteX46" fmla="*/ 97810 w 388352"/>
              <a:gd name="connsiteY46" fmla="*/ 46064 h 401840"/>
              <a:gd name="connsiteX47" fmla="*/ 45103 w 388352"/>
              <a:gd name="connsiteY47" fmla="*/ 98776 h 401840"/>
              <a:gd name="connsiteX48" fmla="*/ 69045 w 388352"/>
              <a:gd name="connsiteY48" fmla="*/ 127544 h 401840"/>
              <a:gd name="connsiteX49" fmla="*/ 70001 w 388352"/>
              <a:gd name="connsiteY49" fmla="*/ 136192 h 401840"/>
              <a:gd name="connsiteX50" fmla="*/ 62354 w 388352"/>
              <a:gd name="connsiteY50" fmla="*/ 155356 h 401840"/>
              <a:gd name="connsiteX51" fmla="*/ 55619 w 388352"/>
              <a:gd name="connsiteY51" fmla="*/ 161136 h 401840"/>
              <a:gd name="connsiteX52" fmla="*/ 18250 w 388352"/>
              <a:gd name="connsiteY52" fmla="*/ 164004 h 401840"/>
              <a:gd name="connsiteX53" fmla="*/ 18250 w 388352"/>
              <a:gd name="connsiteY53" fmla="*/ 238792 h 401840"/>
              <a:gd name="connsiteX54" fmla="*/ 55619 w 388352"/>
              <a:gd name="connsiteY54" fmla="*/ 242660 h 401840"/>
              <a:gd name="connsiteX55" fmla="*/ 62354 w 388352"/>
              <a:gd name="connsiteY55" fmla="*/ 248396 h 401840"/>
              <a:gd name="connsiteX56" fmla="*/ 70001 w 388352"/>
              <a:gd name="connsiteY56" fmla="*/ 267560 h 401840"/>
              <a:gd name="connsiteX57" fmla="*/ 69045 w 388352"/>
              <a:gd name="connsiteY57" fmla="*/ 276208 h 401840"/>
              <a:gd name="connsiteX58" fmla="*/ 45103 w 388352"/>
              <a:gd name="connsiteY58" fmla="*/ 304976 h 401840"/>
              <a:gd name="connsiteX59" fmla="*/ 97810 w 388352"/>
              <a:gd name="connsiteY59" fmla="*/ 357732 h 401840"/>
              <a:gd name="connsiteX60" fmla="*/ 126619 w 388352"/>
              <a:gd name="connsiteY60" fmla="*/ 333744 h 401840"/>
              <a:gd name="connsiteX61" fmla="*/ 135223 w 388352"/>
              <a:gd name="connsiteY61" fmla="*/ 332788 h 401840"/>
              <a:gd name="connsiteX62" fmla="*/ 154428 w 388352"/>
              <a:gd name="connsiteY62" fmla="*/ 340480 h 401840"/>
              <a:gd name="connsiteX63" fmla="*/ 160164 w 388352"/>
              <a:gd name="connsiteY63" fmla="*/ 347172 h 401840"/>
              <a:gd name="connsiteX64" fmla="*/ 163032 w 388352"/>
              <a:gd name="connsiteY64" fmla="*/ 385544 h 401840"/>
              <a:gd name="connsiteX65" fmla="*/ 228253 w 388352"/>
              <a:gd name="connsiteY65" fmla="*/ 385544 h 401840"/>
              <a:gd name="connsiteX66" fmla="*/ 198532 w 388352"/>
              <a:gd name="connsiteY66" fmla="*/ 318404 h 401840"/>
              <a:gd name="connsiteX67" fmla="*/ 85383 w 388352"/>
              <a:gd name="connsiteY67" fmla="*/ 202376 h 401840"/>
              <a:gd name="connsiteX68" fmla="*/ 127575 w 388352"/>
              <a:gd name="connsiteY68" fmla="*/ 113160 h 401840"/>
              <a:gd name="connsiteX69" fmla="*/ 282916 w 388352"/>
              <a:gd name="connsiteY69" fmla="*/ 112204 h 401840"/>
              <a:gd name="connsiteX70" fmla="*/ 288652 w 388352"/>
              <a:gd name="connsiteY70" fmla="*/ 117984 h 401840"/>
              <a:gd name="connsiteX71" fmla="*/ 299210 w 388352"/>
              <a:gd name="connsiteY71" fmla="*/ 127544 h 401840"/>
              <a:gd name="connsiteX72" fmla="*/ 359609 w 388352"/>
              <a:gd name="connsiteY72" fmla="*/ 109336 h 401840"/>
              <a:gd name="connsiteX73" fmla="*/ 303990 w 388352"/>
              <a:gd name="connsiteY73" fmla="*/ 46064 h 401840"/>
              <a:gd name="connsiteX74" fmla="*/ 275225 w 388352"/>
              <a:gd name="connsiteY74" fmla="*/ 70008 h 401840"/>
              <a:gd name="connsiteX75" fmla="*/ 266621 w 388352"/>
              <a:gd name="connsiteY75" fmla="*/ 70964 h 401840"/>
              <a:gd name="connsiteX76" fmla="*/ 247416 w 388352"/>
              <a:gd name="connsiteY76" fmla="*/ 63316 h 401840"/>
              <a:gd name="connsiteX77" fmla="*/ 241680 w 388352"/>
              <a:gd name="connsiteY77" fmla="*/ 56580 h 401840"/>
              <a:gd name="connsiteX78" fmla="*/ 238812 w 388352"/>
              <a:gd name="connsiteY78" fmla="*/ 19208 h 401840"/>
              <a:gd name="connsiteX79" fmla="*/ 157296 w 388352"/>
              <a:gd name="connsiteY79" fmla="*/ 0 h 401840"/>
              <a:gd name="connsiteX80" fmla="*/ 246460 w 388352"/>
              <a:gd name="connsiteY80" fmla="*/ 0 h 401840"/>
              <a:gd name="connsiteX81" fmla="*/ 255107 w 388352"/>
              <a:gd name="connsiteY81" fmla="*/ 7692 h 401840"/>
              <a:gd name="connsiteX82" fmla="*/ 258930 w 388352"/>
              <a:gd name="connsiteY82" fmla="*/ 47020 h 401840"/>
              <a:gd name="connsiteX83" fmla="*/ 270445 w 388352"/>
              <a:gd name="connsiteY83" fmla="*/ 51800 h 401840"/>
              <a:gd name="connsiteX84" fmla="*/ 301122 w 388352"/>
              <a:gd name="connsiteY84" fmla="*/ 26856 h 401840"/>
              <a:gd name="connsiteX85" fmla="*/ 312637 w 388352"/>
              <a:gd name="connsiteY85" fmla="*/ 27812 h 401840"/>
              <a:gd name="connsiteX86" fmla="*/ 381682 w 388352"/>
              <a:gd name="connsiteY86" fmla="*/ 106468 h 401840"/>
              <a:gd name="connsiteX87" fmla="*/ 383594 w 388352"/>
              <a:gd name="connsiteY87" fmla="*/ 114116 h 401840"/>
              <a:gd name="connsiteX88" fmla="*/ 377858 w 388352"/>
              <a:gd name="connsiteY88" fmla="*/ 119896 h 401840"/>
              <a:gd name="connsiteX89" fmla="*/ 301122 w 388352"/>
              <a:gd name="connsiteY89" fmla="*/ 141928 h 401840"/>
              <a:gd name="connsiteX90" fmla="*/ 278093 w 388352"/>
              <a:gd name="connsiteY90" fmla="*/ 126588 h 401840"/>
              <a:gd name="connsiteX91" fmla="*/ 273313 w 388352"/>
              <a:gd name="connsiteY91" fmla="*/ 121808 h 401840"/>
              <a:gd name="connsiteX92" fmla="*/ 138090 w 388352"/>
              <a:gd name="connsiteY92" fmla="*/ 122764 h 401840"/>
              <a:gd name="connsiteX93" fmla="*/ 102634 w 388352"/>
              <a:gd name="connsiteY93" fmla="*/ 198552 h 401840"/>
              <a:gd name="connsiteX94" fmla="*/ 200444 w 388352"/>
              <a:gd name="connsiteY94" fmla="*/ 301152 h 401840"/>
              <a:gd name="connsiteX95" fmla="*/ 203312 w 388352"/>
              <a:gd name="connsiteY95" fmla="*/ 301152 h 401840"/>
              <a:gd name="connsiteX96" fmla="*/ 211003 w 388352"/>
              <a:gd name="connsiteY96" fmla="*/ 305932 h 401840"/>
              <a:gd name="connsiteX97" fmla="*/ 248372 w 388352"/>
              <a:gd name="connsiteY97" fmla="*/ 390324 h 401840"/>
              <a:gd name="connsiteX98" fmla="*/ 247416 w 388352"/>
              <a:gd name="connsiteY98" fmla="*/ 398016 h 401840"/>
              <a:gd name="connsiteX99" fmla="*/ 240724 w 388352"/>
              <a:gd name="connsiteY99" fmla="*/ 401840 h 401840"/>
              <a:gd name="connsiteX100" fmla="*/ 155384 w 388352"/>
              <a:gd name="connsiteY100" fmla="*/ 401840 h 401840"/>
              <a:gd name="connsiteX101" fmla="*/ 146737 w 388352"/>
              <a:gd name="connsiteY101" fmla="*/ 394192 h 401840"/>
              <a:gd name="connsiteX102" fmla="*/ 142914 w 388352"/>
              <a:gd name="connsiteY102" fmla="*/ 354864 h 401840"/>
              <a:gd name="connsiteX103" fmla="*/ 131399 w 388352"/>
              <a:gd name="connsiteY103" fmla="*/ 350040 h 401840"/>
              <a:gd name="connsiteX104" fmla="*/ 100722 w 388352"/>
              <a:gd name="connsiteY104" fmla="*/ 374984 h 401840"/>
              <a:gd name="connsiteX105" fmla="*/ 89207 w 388352"/>
              <a:gd name="connsiteY105" fmla="*/ 374028 h 401840"/>
              <a:gd name="connsiteX106" fmla="*/ 25897 w 388352"/>
              <a:gd name="connsiteY106" fmla="*/ 310756 h 401840"/>
              <a:gd name="connsiteX107" fmla="*/ 25897 w 388352"/>
              <a:gd name="connsiteY107" fmla="*/ 299240 h 401840"/>
              <a:gd name="connsiteX108" fmla="*/ 51795 w 388352"/>
              <a:gd name="connsiteY108" fmla="*/ 268560 h 401840"/>
              <a:gd name="connsiteX109" fmla="*/ 47015 w 388352"/>
              <a:gd name="connsiteY109" fmla="*/ 257044 h 401840"/>
              <a:gd name="connsiteX110" fmla="*/ 7691 w 388352"/>
              <a:gd name="connsiteY110" fmla="*/ 253176 h 401840"/>
              <a:gd name="connsiteX111" fmla="*/ 0 w 388352"/>
              <a:gd name="connsiteY111" fmla="*/ 244572 h 401840"/>
              <a:gd name="connsiteX112" fmla="*/ 0 w 388352"/>
              <a:gd name="connsiteY112" fmla="*/ 155356 h 401840"/>
              <a:gd name="connsiteX113" fmla="*/ 7691 w 388352"/>
              <a:gd name="connsiteY113" fmla="*/ 146752 h 401840"/>
              <a:gd name="connsiteX114" fmla="*/ 47015 w 388352"/>
              <a:gd name="connsiteY114" fmla="*/ 142928 h 401840"/>
              <a:gd name="connsiteX115" fmla="*/ 51795 w 388352"/>
              <a:gd name="connsiteY115" fmla="*/ 131412 h 401840"/>
              <a:gd name="connsiteX116" fmla="*/ 26853 w 388352"/>
              <a:gd name="connsiteY116" fmla="*/ 100688 h 401840"/>
              <a:gd name="connsiteX117" fmla="*/ 27809 w 388352"/>
              <a:gd name="connsiteY117" fmla="*/ 89216 h 401840"/>
              <a:gd name="connsiteX118" fmla="*/ 91119 w 388352"/>
              <a:gd name="connsiteY118" fmla="*/ 25900 h 401840"/>
              <a:gd name="connsiteX119" fmla="*/ 102634 w 388352"/>
              <a:gd name="connsiteY119" fmla="*/ 25900 h 401840"/>
              <a:gd name="connsiteX120" fmla="*/ 133311 w 388352"/>
              <a:gd name="connsiteY120" fmla="*/ 51800 h 401840"/>
              <a:gd name="connsiteX121" fmla="*/ 144825 w 388352"/>
              <a:gd name="connsiteY121" fmla="*/ 47020 h 401840"/>
              <a:gd name="connsiteX122" fmla="*/ 148649 w 388352"/>
              <a:gd name="connsiteY122" fmla="*/ 7692 h 401840"/>
              <a:gd name="connsiteX123" fmla="*/ 157296 w 388352"/>
              <a:gd name="connsiteY123" fmla="*/ 0 h 4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88352" h="401840">
                <a:moveTo>
                  <a:pt x="206163" y="148716"/>
                </a:moveTo>
                <a:cubicBezTo>
                  <a:pt x="204251" y="148716"/>
                  <a:pt x="202339" y="149672"/>
                  <a:pt x="200428" y="149672"/>
                </a:cubicBezTo>
                <a:lnTo>
                  <a:pt x="237839" y="179391"/>
                </a:lnTo>
                <a:cubicBezTo>
                  <a:pt x="239751" y="180347"/>
                  <a:pt x="240706" y="183215"/>
                  <a:pt x="240706" y="185170"/>
                </a:cubicBezTo>
                <a:cubicBezTo>
                  <a:pt x="240706" y="187082"/>
                  <a:pt x="240706" y="189949"/>
                  <a:pt x="238795" y="190905"/>
                </a:cubicBezTo>
                <a:lnTo>
                  <a:pt x="207119" y="231182"/>
                </a:lnTo>
                <a:cubicBezTo>
                  <a:pt x="206163" y="233094"/>
                  <a:pt x="203295" y="234050"/>
                  <a:pt x="201384" y="234050"/>
                </a:cubicBezTo>
                <a:cubicBezTo>
                  <a:pt x="199472" y="234050"/>
                  <a:pt x="196604" y="234050"/>
                  <a:pt x="195648" y="232138"/>
                </a:cubicBezTo>
                <a:lnTo>
                  <a:pt x="158237" y="202419"/>
                </a:lnTo>
                <a:lnTo>
                  <a:pt x="158237" y="208154"/>
                </a:lnTo>
                <a:cubicBezTo>
                  <a:pt x="161105" y="237874"/>
                  <a:pt x="187957" y="258990"/>
                  <a:pt x="217678" y="256122"/>
                </a:cubicBezTo>
                <a:cubicBezTo>
                  <a:pt x="224412" y="255166"/>
                  <a:pt x="230148" y="253211"/>
                  <a:pt x="235883" y="250344"/>
                </a:cubicBezTo>
                <a:cubicBezTo>
                  <a:pt x="238795" y="250344"/>
                  <a:pt x="239751" y="249388"/>
                  <a:pt x="240706" y="249388"/>
                </a:cubicBezTo>
                <a:cubicBezTo>
                  <a:pt x="242618" y="249388"/>
                  <a:pt x="244530" y="250344"/>
                  <a:pt x="245486" y="251299"/>
                </a:cubicBezTo>
                <a:lnTo>
                  <a:pt x="345205" y="330898"/>
                </a:lnTo>
                <a:lnTo>
                  <a:pt x="367278" y="304047"/>
                </a:lnTo>
                <a:lnTo>
                  <a:pt x="267559" y="224448"/>
                </a:lnTo>
                <a:cubicBezTo>
                  <a:pt x="264648" y="222536"/>
                  <a:pt x="263692" y="218713"/>
                  <a:pt x="264648" y="215845"/>
                </a:cubicBezTo>
                <a:cubicBezTo>
                  <a:pt x="266603" y="209110"/>
                  <a:pt x="266603" y="202419"/>
                  <a:pt x="265647" y="196640"/>
                </a:cubicBezTo>
                <a:cubicBezTo>
                  <a:pt x="262736" y="166921"/>
                  <a:pt x="235883" y="145849"/>
                  <a:pt x="206163" y="148716"/>
                </a:cubicBezTo>
                <a:close/>
                <a:moveTo>
                  <a:pt x="206163" y="130511"/>
                </a:moveTo>
                <a:cubicBezTo>
                  <a:pt x="244530" y="126644"/>
                  <a:pt x="280029" y="154451"/>
                  <a:pt x="283853" y="192817"/>
                </a:cubicBezTo>
                <a:cubicBezTo>
                  <a:pt x="284809" y="199552"/>
                  <a:pt x="284809" y="206243"/>
                  <a:pt x="282897" y="212977"/>
                </a:cubicBezTo>
                <a:lnTo>
                  <a:pt x="385484" y="294444"/>
                </a:lnTo>
                <a:cubicBezTo>
                  <a:pt x="387396" y="295400"/>
                  <a:pt x="388352" y="298311"/>
                  <a:pt x="388352" y="300223"/>
                </a:cubicBezTo>
                <a:cubicBezTo>
                  <a:pt x="388352" y="302135"/>
                  <a:pt x="388352" y="305002"/>
                  <a:pt x="386440" y="305958"/>
                </a:cubicBezTo>
                <a:lnTo>
                  <a:pt x="354808" y="346236"/>
                </a:lnTo>
                <a:cubicBezTo>
                  <a:pt x="351940" y="349103"/>
                  <a:pt x="350028" y="350059"/>
                  <a:pt x="347117" y="350059"/>
                </a:cubicBezTo>
                <a:cubicBezTo>
                  <a:pt x="345205" y="350059"/>
                  <a:pt x="343294" y="349103"/>
                  <a:pt x="342338" y="348147"/>
                </a:cubicBezTo>
                <a:lnTo>
                  <a:pt x="239751" y="266637"/>
                </a:lnTo>
                <a:cubicBezTo>
                  <a:pt x="233016" y="269548"/>
                  <a:pt x="227280" y="271460"/>
                  <a:pt x="220545" y="271460"/>
                </a:cubicBezTo>
                <a:cubicBezTo>
                  <a:pt x="182222" y="275283"/>
                  <a:pt x="146723" y="247476"/>
                  <a:pt x="142899" y="209110"/>
                </a:cubicBezTo>
                <a:cubicBezTo>
                  <a:pt x="141943" y="200507"/>
                  <a:pt x="142899" y="191861"/>
                  <a:pt x="144811" y="184171"/>
                </a:cubicBezTo>
                <a:cubicBezTo>
                  <a:pt x="145767" y="181303"/>
                  <a:pt x="147678" y="179391"/>
                  <a:pt x="150546" y="178435"/>
                </a:cubicBezTo>
                <a:cubicBezTo>
                  <a:pt x="153414" y="177479"/>
                  <a:pt x="156325" y="178435"/>
                  <a:pt x="158237" y="179391"/>
                </a:cubicBezTo>
                <a:lnTo>
                  <a:pt x="200428" y="213933"/>
                </a:lnTo>
                <a:lnTo>
                  <a:pt x="222457" y="187082"/>
                </a:lnTo>
                <a:lnTo>
                  <a:pt x="180267" y="152540"/>
                </a:lnTo>
                <a:cubicBezTo>
                  <a:pt x="178355" y="150628"/>
                  <a:pt x="177399" y="147760"/>
                  <a:pt x="177399" y="144893"/>
                </a:cubicBezTo>
                <a:cubicBezTo>
                  <a:pt x="177399" y="141982"/>
                  <a:pt x="179311" y="140070"/>
                  <a:pt x="182222" y="138158"/>
                </a:cubicBezTo>
                <a:cubicBezTo>
                  <a:pt x="189869" y="134335"/>
                  <a:pt x="198516" y="131467"/>
                  <a:pt x="206163" y="130511"/>
                </a:cubicBezTo>
                <a:close/>
                <a:moveTo>
                  <a:pt x="163988" y="19208"/>
                </a:moveTo>
                <a:lnTo>
                  <a:pt x="160164" y="56580"/>
                </a:lnTo>
                <a:cubicBezTo>
                  <a:pt x="160164" y="59492"/>
                  <a:pt x="157296" y="62360"/>
                  <a:pt x="154428" y="63316"/>
                </a:cubicBezTo>
                <a:cubicBezTo>
                  <a:pt x="147693" y="65228"/>
                  <a:pt x="141002" y="68096"/>
                  <a:pt x="135223" y="70964"/>
                </a:cubicBezTo>
                <a:cubicBezTo>
                  <a:pt x="132355" y="72876"/>
                  <a:pt x="128531" y="71920"/>
                  <a:pt x="126619" y="70008"/>
                </a:cubicBezTo>
                <a:lnTo>
                  <a:pt x="97810" y="46064"/>
                </a:lnTo>
                <a:lnTo>
                  <a:pt x="45103" y="98776"/>
                </a:lnTo>
                <a:lnTo>
                  <a:pt x="69045" y="127544"/>
                </a:lnTo>
                <a:cubicBezTo>
                  <a:pt x="71001" y="130456"/>
                  <a:pt x="71956" y="133324"/>
                  <a:pt x="70001" y="136192"/>
                </a:cubicBezTo>
                <a:cubicBezTo>
                  <a:pt x="67133" y="141928"/>
                  <a:pt x="64265" y="148664"/>
                  <a:pt x="62354" y="155356"/>
                </a:cubicBezTo>
                <a:cubicBezTo>
                  <a:pt x="61398" y="158268"/>
                  <a:pt x="58530" y="161136"/>
                  <a:pt x="55619" y="161136"/>
                </a:cubicBezTo>
                <a:lnTo>
                  <a:pt x="18250" y="164004"/>
                </a:lnTo>
                <a:lnTo>
                  <a:pt x="18250" y="238792"/>
                </a:lnTo>
                <a:lnTo>
                  <a:pt x="55619" y="242660"/>
                </a:lnTo>
                <a:cubicBezTo>
                  <a:pt x="58530" y="242660"/>
                  <a:pt x="61398" y="245528"/>
                  <a:pt x="62354" y="248396"/>
                </a:cubicBezTo>
                <a:cubicBezTo>
                  <a:pt x="64265" y="255132"/>
                  <a:pt x="67133" y="261824"/>
                  <a:pt x="70001" y="267560"/>
                </a:cubicBezTo>
                <a:cubicBezTo>
                  <a:pt x="71956" y="270472"/>
                  <a:pt x="71001" y="274296"/>
                  <a:pt x="69045" y="276208"/>
                </a:cubicBezTo>
                <a:lnTo>
                  <a:pt x="45103" y="304976"/>
                </a:lnTo>
                <a:lnTo>
                  <a:pt x="97810" y="357732"/>
                </a:lnTo>
                <a:lnTo>
                  <a:pt x="126619" y="333744"/>
                </a:lnTo>
                <a:cubicBezTo>
                  <a:pt x="129487" y="331832"/>
                  <a:pt x="132355" y="330876"/>
                  <a:pt x="135223" y="332788"/>
                </a:cubicBezTo>
                <a:cubicBezTo>
                  <a:pt x="141958" y="335656"/>
                  <a:pt x="147693" y="338568"/>
                  <a:pt x="154428" y="340480"/>
                </a:cubicBezTo>
                <a:cubicBezTo>
                  <a:pt x="157296" y="341436"/>
                  <a:pt x="160164" y="344304"/>
                  <a:pt x="160164" y="347172"/>
                </a:cubicBezTo>
                <a:lnTo>
                  <a:pt x="163032" y="385544"/>
                </a:lnTo>
                <a:lnTo>
                  <a:pt x="228253" y="385544"/>
                </a:lnTo>
                <a:lnTo>
                  <a:pt x="198532" y="318404"/>
                </a:lnTo>
                <a:cubicBezTo>
                  <a:pt x="136178" y="316492"/>
                  <a:pt x="85383" y="265648"/>
                  <a:pt x="85383" y="202376"/>
                </a:cubicBezTo>
                <a:cubicBezTo>
                  <a:pt x="85383" y="164960"/>
                  <a:pt x="100722" y="133324"/>
                  <a:pt x="127575" y="113160"/>
                </a:cubicBezTo>
                <a:cubicBezTo>
                  <a:pt x="173591" y="78656"/>
                  <a:pt x="238812" y="78656"/>
                  <a:pt x="282916" y="112204"/>
                </a:cubicBezTo>
                <a:lnTo>
                  <a:pt x="288652" y="117984"/>
                </a:lnTo>
                <a:cubicBezTo>
                  <a:pt x="291519" y="120852"/>
                  <a:pt x="296342" y="125632"/>
                  <a:pt x="299210" y="127544"/>
                </a:cubicBezTo>
                <a:cubicBezTo>
                  <a:pt x="309769" y="124676"/>
                  <a:pt x="341402" y="115116"/>
                  <a:pt x="359609" y="109336"/>
                </a:cubicBezTo>
                <a:lnTo>
                  <a:pt x="303990" y="46064"/>
                </a:lnTo>
                <a:lnTo>
                  <a:pt x="275225" y="70008"/>
                </a:lnTo>
                <a:cubicBezTo>
                  <a:pt x="272357" y="71920"/>
                  <a:pt x="269489" y="72876"/>
                  <a:pt x="266621" y="70964"/>
                </a:cubicBezTo>
                <a:cubicBezTo>
                  <a:pt x="260842" y="68096"/>
                  <a:pt x="254151" y="65228"/>
                  <a:pt x="247416" y="63316"/>
                </a:cubicBezTo>
                <a:cubicBezTo>
                  <a:pt x="244548" y="62360"/>
                  <a:pt x="241680" y="59492"/>
                  <a:pt x="241680" y="56580"/>
                </a:cubicBezTo>
                <a:lnTo>
                  <a:pt x="238812" y="19208"/>
                </a:lnTo>
                <a:close/>
                <a:moveTo>
                  <a:pt x="157296" y="0"/>
                </a:moveTo>
                <a:lnTo>
                  <a:pt x="246460" y="0"/>
                </a:lnTo>
                <a:cubicBezTo>
                  <a:pt x="250283" y="0"/>
                  <a:pt x="254151" y="2868"/>
                  <a:pt x="255107" y="7692"/>
                </a:cubicBezTo>
                <a:lnTo>
                  <a:pt x="258930" y="47020"/>
                </a:lnTo>
                <a:cubicBezTo>
                  <a:pt x="262754" y="47976"/>
                  <a:pt x="266621" y="49888"/>
                  <a:pt x="270445" y="51800"/>
                </a:cubicBezTo>
                <a:lnTo>
                  <a:pt x="301122" y="26856"/>
                </a:lnTo>
                <a:cubicBezTo>
                  <a:pt x="304946" y="23988"/>
                  <a:pt x="309769" y="23988"/>
                  <a:pt x="312637" y="27812"/>
                </a:cubicBezTo>
                <a:lnTo>
                  <a:pt x="381682" y="106468"/>
                </a:lnTo>
                <a:cubicBezTo>
                  <a:pt x="383594" y="108380"/>
                  <a:pt x="384550" y="111248"/>
                  <a:pt x="383594" y="114116"/>
                </a:cubicBezTo>
                <a:cubicBezTo>
                  <a:pt x="382638" y="117028"/>
                  <a:pt x="380726" y="118940"/>
                  <a:pt x="377858" y="119896"/>
                </a:cubicBezTo>
                <a:cubicBezTo>
                  <a:pt x="321284" y="136192"/>
                  <a:pt x="305902" y="140972"/>
                  <a:pt x="301122" y="141928"/>
                </a:cubicBezTo>
                <a:cubicBezTo>
                  <a:pt x="295387" y="143884"/>
                  <a:pt x="291519" y="140016"/>
                  <a:pt x="278093" y="126588"/>
                </a:cubicBezTo>
                <a:lnTo>
                  <a:pt x="273313" y="121808"/>
                </a:lnTo>
                <a:cubicBezTo>
                  <a:pt x="235901" y="93040"/>
                  <a:pt x="178370" y="93040"/>
                  <a:pt x="138090" y="122764"/>
                </a:cubicBezTo>
                <a:cubicBezTo>
                  <a:pt x="115104" y="139060"/>
                  <a:pt x="102634" y="165916"/>
                  <a:pt x="102634" y="198552"/>
                </a:cubicBezTo>
                <a:cubicBezTo>
                  <a:pt x="101678" y="257044"/>
                  <a:pt x="145781" y="301152"/>
                  <a:pt x="200444" y="301152"/>
                </a:cubicBezTo>
                <a:lnTo>
                  <a:pt x="203312" y="301152"/>
                </a:lnTo>
                <a:cubicBezTo>
                  <a:pt x="206180" y="301152"/>
                  <a:pt x="210047" y="303064"/>
                  <a:pt x="211003" y="305932"/>
                </a:cubicBezTo>
                <a:lnTo>
                  <a:pt x="248372" y="390324"/>
                </a:lnTo>
                <a:cubicBezTo>
                  <a:pt x="249327" y="393236"/>
                  <a:pt x="249327" y="396104"/>
                  <a:pt x="247416" y="398016"/>
                </a:cubicBezTo>
                <a:cubicBezTo>
                  <a:pt x="246460" y="400884"/>
                  <a:pt x="243592" y="401840"/>
                  <a:pt x="240724" y="401840"/>
                </a:cubicBezTo>
                <a:lnTo>
                  <a:pt x="155384" y="401840"/>
                </a:lnTo>
                <a:cubicBezTo>
                  <a:pt x="151517" y="401840"/>
                  <a:pt x="147693" y="398972"/>
                  <a:pt x="146737" y="394192"/>
                </a:cubicBezTo>
                <a:lnTo>
                  <a:pt x="142914" y="354864"/>
                </a:lnTo>
                <a:cubicBezTo>
                  <a:pt x="139046" y="353908"/>
                  <a:pt x="135223" y="351996"/>
                  <a:pt x="131399" y="350040"/>
                </a:cubicBezTo>
                <a:lnTo>
                  <a:pt x="100722" y="374984"/>
                </a:lnTo>
                <a:cubicBezTo>
                  <a:pt x="97810" y="377852"/>
                  <a:pt x="93031" y="377852"/>
                  <a:pt x="89207" y="374028"/>
                </a:cubicBezTo>
                <a:lnTo>
                  <a:pt x="25897" y="310756"/>
                </a:lnTo>
                <a:cubicBezTo>
                  <a:pt x="23030" y="307844"/>
                  <a:pt x="23030" y="303064"/>
                  <a:pt x="25897" y="299240"/>
                </a:cubicBezTo>
                <a:lnTo>
                  <a:pt x="51795" y="268560"/>
                </a:lnTo>
                <a:cubicBezTo>
                  <a:pt x="49883" y="264692"/>
                  <a:pt x="48927" y="260868"/>
                  <a:pt x="47015" y="257044"/>
                </a:cubicBezTo>
                <a:lnTo>
                  <a:pt x="7691" y="253176"/>
                </a:lnTo>
                <a:cubicBezTo>
                  <a:pt x="3867" y="253176"/>
                  <a:pt x="0" y="249352"/>
                  <a:pt x="0" y="244572"/>
                </a:cubicBezTo>
                <a:lnTo>
                  <a:pt x="0" y="155356"/>
                </a:lnTo>
                <a:cubicBezTo>
                  <a:pt x="0" y="151532"/>
                  <a:pt x="2911" y="147708"/>
                  <a:pt x="7691" y="146752"/>
                </a:cubicBezTo>
                <a:lnTo>
                  <a:pt x="47015" y="142928"/>
                </a:lnTo>
                <a:cubicBezTo>
                  <a:pt x="47971" y="139060"/>
                  <a:pt x="49883" y="135236"/>
                  <a:pt x="51795" y="131412"/>
                </a:cubicBezTo>
                <a:lnTo>
                  <a:pt x="26853" y="100688"/>
                </a:lnTo>
                <a:cubicBezTo>
                  <a:pt x="23985" y="97820"/>
                  <a:pt x="23985" y="93040"/>
                  <a:pt x="27809" y="89216"/>
                </a:cubicBezTo>
                <a:lnTo>
                  <a:pt x="91119" y="25900"/>
                </a:lnTo>
                <a:cubicBezTo>
                  <a:pt x="93987" y="23032"/>
                  <a:pt x="98810" y="23032"/>
                  <a:pt x="102634" y="25900"/>
                </a:cubicBezTo>
                <a:lnTo>
                  <a:pt x="133311" y="51800"/>
                </a:lnTo>
                <a:cubicBezTo>
                  <a:pt x="137134" y="49888"/>
                  <a:pt x="141002" y="48932"/>
                  <a:pt x="144825" y="47020"/>
                </a:cubicBezTo>
                <a:lnTo>
                  <a:pt x="148649" y="7692"/>
                </a:lnTo>
                <a:cubicBezTo>
                  <a:pt x="148649" y="3868"/>
                  <a:pt x="152473" y="0"/>
                  <a:pt x="157296" y="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任意多边形: 形状 8">
            <a:extLst>
              <a:ext uri="{FF2B5EF4-FFF2-40B4-BE49-F238E27FC236}">
                <a16:creationId xmlns:a16="http://schemas.microsoft.com/office/drawing/2014/main" id="{4F5BFBD2-F17D-22DA-6B89-523F1F9C7870}"/>
              </a:ext>
            </a:extLst>
          </p:cNvPr>
          <p:cNvSpPr/>
          <p:nvPr/>
        </p:nvSpPr>
        <p:spPr>
          <a:xfrm>
            <a:off x="1895159" y="1808285"/>
            <a:ext cx="483168" cy="609685"/>
          </a:xfrm>
          <a:custGeom>
            <a:avLst/>
            <a:gdLst>
              <a:gd name="connsiteX0" fmla="*/ 244928 w 307235"/>
              <a:gd name="connsiteY0" fmla="*/ 327554 h 387684"/>
              <a:gd name="connsiteX1" fmla="*/ 100740 w 307235"/>
              <a:gd name="connsiteY1" fmla="*/ 355482 h 387684"/>
              <a:gd name="connsiteX2" fmla="*/ 96813 w 307235"/>
              <a:gd name="connsiteY2" fmla="*/ 368647 h 387684"/>
              <a:gd name="connsiteX3" fmla="*/ 250927 w 307235"/>
              <a:gd name="connsiteY3" fmla="*/ 368647 h 387684"/>
              <a:gd name="connsiteX4" fmla="*/ 253107 w 307235"/>
              <a:gd name="connsiteY4" fmla="*/ 307439 h 387684"/>
              <a:gd name="connsiteX5" fmla="*/ 258350 w 307235"/>
              <a:gd name="connsiteY5" fmla="*/ 308519 h 387684"/>
              <a:gd name="connsiteX6" fmla="*/ 262277 w 307235"/>
              <a:gd name="connsiteY6" fmla="*/ 314907 h 387684"/>
              <a:gd name="connsiteX7" fmla="*/ 271772 w 307235"/>
              <a:gd name="connsiteY7" fmla="*/ 376719 h 387684"/>
              <a:gd name="connsiteX8" fmla="*/ 262277 w 307235"/>
              <a:gd name="connsiteY8" fmla="*/ 387683 h 387684"/>
              <a:gd name="connsiteX9" fmla="*/ 261889 w 307235"/>
              <a:gd name="connsiteY9" fmla="*/ 387683 h 387684"/>
              <a:gd name="connsiteX10" fmla="*/ 84168 w 307235"/>
              <a:gd name="connsiteY10" fmla="*/ 387683 h 387684"/>
              <a:gd name="connsiteX11" fmla="*/ 76529 w 307235"/>
              <a:gd name="connsiteY11" fmla="*/ 383884 h 387684"/>
              <a:gd name="connsiteX12" fmla="*/ 75018 w 307235"/>
              <a:gd name="connsiteY12" fmla="*/ 375510 h 387684"/>
              <a:gd name="connsiteX13" fmla="*/ 84038 w 307235"/>
              <a:gd name="connsiteY13" fmla="*/ 344518 h 387684"/>
              <a:gd name="connsiteX14" fmla="*/ 91375 w 307235"/>
              <a:gd name="connsiteY14" fmla="*/ 337871 h 387684"/>
              <a:gd name="connsiteX15" fmla="*/ 103026 w 307235"/>
              <a:gd name="connsiteY15" fmla="*/ 335618 h 387684"/>
              <a:gd name="connsiteX16" fmla="*/ 104105 w 307235"/>
              <a:gd name="connsiteY16" fmla="*/ 341872 h 387684"/>
              <a:gd name="connsiteX17" fmla="*/ 112132 w 307235"/>
              <a:gd name="connsiteY17" fmla="*/ 352703 h 387684"/>
              <a:gd name="connsiteX18" fmla="*/ 113556 w 307235"/>
              <a:gd name="connsiteY18" fmla="*/ 352703 h 387684"/>
              <a:gd name="connsiteX19" fmla="*/ 122661 w 307235"/>
              <a:gd name="connsiteY19" fmla="*/ 344720 h 387684"/>
              <a:gd name="connsiteX20" fmla="*/ 121815 w 307235"/>
              <a:gd name="connsiteY20" fmla="*/ 331986 h 387684"/>
              <a:gd name="connsiteX21" fmla="*/ 163507 w 307235"/>
              <a:gd name="connsiteY21" fmla="*/ 323926 h 387684"/>
              <a:gd name="connsiteX22" fmla="*/ 163507 w 307235"/>
              <a:gd name="connsiteY22" fmla="*/ 331708 h 387684"/>
              <a:gd name="connsiteX23" fmla="*/ 173052 w 307235"/>
              <a:gd name="connsiteY23" fmla="*/ 341203 h 387684"/>
              <a:gd name="connsiteX24" fmla="*/ 182857 w 307235"/>
              <a:gd name="connsiteY24" fmla="*/ 331708 h 387684"/>
              <a:gd name="connsiteX25" fmla="*/ 182857 w 307235"/>
              <a:gd name="connsiteY25" fmla="*/ 320185 h 387684"/>
              <a:gd name="connsiteX26" fmla="*/ 197663 w 307235"/>
              <a:gd name="connsiteY26" fmla="*/ 317322 h 387684"/>
              <a:gd name="connsiteX27" fmla="*/ 197663 w 307235"/>
              <a:gd name="connsiteY27" fmla="*/ 325180 h 387684"/>
              <a:gd name="connsiteX28" fmla="*/ 207202 w 307235"/>
              <a:gd name="connsiteY28" fmla="*/ 334721 h 387684"/>
              <a:gd name="connsiteX29" fmla="*/ 216611 w 307235"/>
              <a:gd name="connsiteY29" fmla="*/ 324791 h 387684"/>
              <a:gd name="connsiteX30" fmla="*/ 216611 w 307235"/>
              <a:gd name="connsiteY30" fmla="*/ 313659 h 387684"/>
              <a:gd name="connsiteX31" fmla="*/ 232842 w 307235"/>
              <a:gd name="connsiteY31" fmla="*/ 310521 h 387684"/>
              <a:gd name="connsiteX32" fmla="*/ 233019 w 307235"/>
              <a:gd name="connsiteY32" fmla="*/ 313833 h 387684"/>
              <a:gd name="connsiteX33" fmla="*/ 242558 w 307235"/>
              <a:gd name="connsiteY33" fmla="*/ 322853 h 387684"/>
              <a:gd name="connsiteX34" fmla="*/ 243119 w 307235"/>
              <a:gd name="connsiteY34" fmla="*/ 322681 h 387684"/>
              <a:gd name="connsiteX35" fmla="*/ 252657 w 307235"/>
              <a:gd name="connsiteY35" fmla="*/ 313143 h 387684"/>
              <a:gd name="connsiteX36" fmla="*/ 115152 w 307235"/>
              <a:gd name="connsiteY36" fmla="*/ 292700 h 387684"/>
              <a:gd name="connsiteX37" fmla="*/ 120865 w 307235"/>
              <a:gd name="connsiteY37" fmla="*/ 317668 h 387684"/>
              <a:gd name="connsiteX38" fmla="*/ 121815 w 307235"/>
              <a:gd name="connsiteY38" fmla="*/ 331986 h 387684"/>
              <a:gd name="connsiteX39" fmla="*/ 103026 w 307235"/>
              <a:gd name="connsiteY39" fmla="*/ 335618 h 387684"/>
              <a:gd name="connsiteX40" fmla="*/ 96777 w 307235"/>
              <a:gd name="connsiteY40" fmla="*/ 299401 h 387684"/>
              <a:gd name="connsiteX41" fmla="*/ 46021 w 307235"/>
              <a:gd name="connsiteY41" fmla="*/ 221802 h 387684"/>
              <a:gd name="connsiteX42" fmla="*/ 46021 w 307235"/>
              <a:gd name="connsiteY42" fmla="*/ 268859 h 387684"/>
              <a:gd name="connsiteX43" fmla="*/ 55561 w 307235"/>
              <a:gd name="connsiteY43" fmla="*/ 285437 h 387684"/>
              <a:gd name="connsiteX44" fmla="*/ 138528 w 307235"/>
              <a:gd name="connsiteY44" fmla="*/ 259793 h 387684"/>
              <a:gd name="connsiteX45" fmla="*/ 151780 w 307235"/>
              <a:gd name="connsiteY45" fmla="*/ 262383 h 387684"/>
              <a:gd name="connsiteX46" fmla="*/ 149190 w 307235"/>
              <a:gd name="connsiteY46" fmla="*/ 275637 h 387684"/>
              <a:gd name="connsiteX47" fmla="*/ 121218 w 307235"/>
              <a:gd name="connsiteY47" fmla="*/ 290488 h 387684"/>
              <a:gd name="connsiteX48" fmla="*/ 115152 w 307235"/>
              <a:gd name="connsiteY48" fmla="*/ 292700 h 387684"/>
              <a:gd name="connsiteX49" fmla="*/ 114505 w 307235"/>
              <a:gd name="connsiteY49" fmla="*/ 289872 h 387684"/>
              <a:gd name="connsiteX50" fmla="*/ 114505 w 307235"/>
              <a:gd name="connsiteY50" fmla="*/ 288233 h 387684"/>
              <a:gd name="connsiteX51" fmla="*/ 113556 w 307235"/>
              <a:gd name="connsiteY51" fmla="*/ 285385 h 387684"/>
              <a:gd name="connsiteX52" fmla="*/ 101646 w 307235"/>
              <a:gd name="connsiteY52" fmla="*/ 278523 h 387684"/>
              <a:gd name="connsiteX53" fmla="*/ 95259 w 307235"/>
              <a:gd name="connsiteY53" fmla="*/ 290606 h 387684"/>
              <a:gd name="connsiteX54" fmla="*/ 96777 w 307235"/>
              <a:gd name="connsiteY54" fmla="*/ 299401 h 387684"/>
              <a:gd name="connsiteX55" fmla="*/ 94387 w 307235"/>
              <a:gd name="connsiteY55" fmla="*/ 300273 h 387684"/>
              <a:gd name="connsiteX56" fmla="*/ 64108 w 307235"/>
              <a:gd name="connsiteY56" fmla="*/ 304691 h 387684"/>
              <a:gd name="connsiteX57" fmla="*/ 51719 w 307235"/>
              <a:gd name="connsiteY57" fmla="*/ 303828 h 387684"/>
              <a:gd name="connsiteX58" fmla="*/ 50769 w 307235"/>
              <a:gd name="connsiteY58" fmla="*/ 303828 h 387684"/>
              <a:gd name="connsiteX59" fmla="*/ 26984 w 307235"/>
              <a:gd name="connsiteY59" fmla="*/ 267132 h 387684"/>
              <a:gd name="connsiteX60" fmla="*/ 26984 w 307235"/>
              <a:gd name="connsiteY60" fmla="*/ 224594 h 387684"/>
              <a:gd name="connsiteX61" fmla="*/ 27050 w 307235"/>
              <a:gd name="connsiteY61" fmla="*/ 224617 h 387684"/>
              <a:gd name="connsiteX62" fmla="*/ 112889 w 307235"/>
              <a:gd name="connsiteY62" fmla="*/ 151264 h 387684"/>
              <a:gd name="connsiteX63" fmla="*/ 180266 w 307235"/>
              <a:gd name="connsiteY63" fmla="*/ 222050 h 387684"/>
              <a:gd name="connsiteX64" fmla="*/ 182857 w 307235"/>
              <a:gd name="connsiteY64" fmla="*/ 228653 h 387684"/>
              <a:gd name="connsiteX65" fmla="*/ 182857 w 307235"/>
              <a:gd name="connsiteY65" fmla="*/ 320185 h 387684"/>
              <a:gd name="connsiteX66" fmla="*/ 163507 w 307235"/>
              <a:gd name="connsiteY66" fmla="*/ 323926 h 387684"/>
              <a:gd name="connsiteX67" fmla="*/ 163507 w 307235"/>
              <a:gd name="connsiteY67" fmla="*/ 232451 h 387684"/>
              <a:gd name="connsiteX68" fmla="*/ 100292 w 307235"/>
              <a:gd name="connsiteY68" fmla="*/ 165490 h 387684"/>
              <a:gd name="connsiteX69" fmla="*/ 108386 w 307235"/>
              <a:gd name="connsiteY69" fmla="*/ 162124 h 387684"/>
              <a:gd name="connsiteX70" fmla="*/ 179473 w 307235"/>
              <a:gd name="connsiteY70" fmla="*/ 150524 h 387684"/>
              <a:gd name="connsiteX71" fmla="*/ 171790 w 307235"/>
              <a:gd name="connsiteY71" fmla="*/ 169084 h 387684"/>
              <a:gd name="connsiteX72" fmla="*/ 190305 w 307235"/>
              <a:gd name="connsiteY72" fmla="*/ 161401 h 387684"/>
              <a:gd name="connsiteX73" fmla="*/ 179473 w 307235"/>
              <a:gd name="connsiteY73" fmla="*/ 150524 h 387684"/>
              <a:gd name="connsiteX74" fmla="*/ 173630 w 307235"/>
              <a:gd name="connsiteY74" fmla="*/ 132038 h 387684"/>
              <a:gd name="connsiteX75" fmla="*/ 190910 w 307235"/>
              <a:gd name="connsiteY75" fmla="*/ 133733 h 387684"/>
              <a:gd name="connsiteX76" fmla="*/ 209381 w 307235"/>
              <a:gd name="connsiteY76" fmla="*/ 161401 h 387684"/>
              <a:gd name="connsiteX77" fmla="*/ 179473 w 307235"/>
              <a:gd name="connsiteY77" fmla="*/ 191314 h 387684"/>
              <a:gd name="connsiteX78" fmla="*/ 151851 w 307235"/>
              <a:gd name="connsiteY78" fmla="*/ 172840 h 387684"/>
              <a:gd name="connsiteX79" fmla="*/ 150136 w 307235"/>
              <a:gd name="connsiteY79" fmla="*/ 155558 h 387684"/>
              <a:gd name="connsiteX80" fmla="*/ 155246 w 307235"/>
              <a:gd name="connsiteY80" fmla="*/ 146006 h 387684"/>
              <a:gd name="connsiteX81" fmla="*/ 159965 w 307235"/>
              <a:gd name="connsiteY81" fmla="*/ 150542 h 387684"/>
              <a:gd name="connsiteX82" fmla="*/ 166573 w 307235"/>
              <a:gd name="connsiteY82" fmla="*/ 153218 h 387684"/>
              <a:gd name="connsiteX83" fmla="*/ 173225 w 307235"/>
              <a:gd name="connsiteY83" fmla="*/ 150456 h 387684"/>
              <a:gd name="connsiteX84" fmla="*/ 173225 w 307235"/>
              <a:gd name="connsiteY84" fmla="*/ 137034 h 387684"/>
              <a:gd name="connsiteX85" fmla="*/ 170043 w 307235"/>
              <a:gd name="connsiteY85" fmla="*/ 133963 h 387684"/>
              <a:gd name="connsiteX86" fmla="*/ 87287 w 307235"/>
              <a:gd name="connsiteY86" fmla="*/ 129848 h 387684"/>
              <a:gd name="connsiteX87" fmla="*/ 87287 w 307235"/>
              <a:gd name="connsiteY87" fmla="*/ 130150 h 387684"/>
              <a:gd name="connsiteX88" fmla="*/ 79604 w 307235"/>
              <a:gd name="connsiteY88" fmla="*/ 148668 h 387684"/>
              <a:gd name="connsiteX89" fmla="*/ 98119 w 307235"/>
              <a:gd name="connsiteY89" fmla="*/ 140984 h 387684"/>
              <a:gd name="connsiteX90" fmla="*/ 87287 w 307235"/>
              <a:gd name="connsiteY90" fmla="*/ 129848 h 387684"/>
              <a:gd name="connsiteX91" fmla="*/ 81444 w 307235"/>
              <a:gd name="connsiteY91" fmla="*/ 111659 h 387684"/>
              <a:gd name="connsiteX92" fmla="*/ 98724 w 307235"/>
              <a:gd name="connsiteY92" fmla="*/ 113359 h 387684"/>
              <a:gd name="connsiteX93" fmla="*/ 117152 w 307235"/>
              <a:gd name="connsiteY93" fmla="*/ 140984 h 387684"/>
              <a:gd name="connsiteX94" fmla="*/ 112889 w 307235"/>
              <a:gd name="connsiteY94" fmla="*/ 151264 h 387684"/>
              <a:gd name="connsiteX95" fmla="*/ 110682 w 307235"/>
              <a:gd name="connsiteY95" fmla="*/ 148945 h 387684"/>
              <a:gd name="connsiteX96" fmla="*/ 97983 w 307235"/>
              <a:gd name="connsiteY96" fmla="*/ 149118 h 387684"/>
              <a:gd name="connsiteX97" fmla="*/ 96773 w 307235"/>
              <a:gd name="connsiteY97" fmla="*/ 161762 h 387684"/>
              <a:gd name="connsiteX98" fmla="*/ 100292 w 307235"/>
              <a:gd name="connsiteY98" fmla="*/ 165490 h 387684"/>
              <a:gd name="connsiteX99" fmla="*/ 87287 w 307235"/>
              <a:gd name="connsiteY99" fmla="*/ 170897 h 387684"/>
              <a:gd name="connsiteX100" fmla="*/ 59622 w 307235"/>
              <a:gd name="connsiteY100" fmla="*/ 152466 h 387684"/>
              <a:gd name="connsiteX101" fmla="*/ 66139 w 307235"/>
              <a:gd name="connsiteY101" fmla="*/ 119834 h 387684"/>
              <a:gd name="connsiteX102" fmla="*/ 81444 w 307235"/>
              <a:gd name="connsiteY102" fmla="*/ 111659 h 387684"/>
              <a:gd name="connsiteX103" fmla="*/ 191639 w 307235"/>
              <a:gd name="connsiteY103" fmla="*/ 85791 h 387684"/>
              <a:gd name="connsiteX104" fmla="*/ 236249 w 307235"/>
              <a:gd name="connsiteY104" fmla="*/ 129302 h 387684"/>
              <a:gd name="connsiteX105" fmla="*/ 239098 w 307235"/>
              <a:gd name="connsiteY105" fmla="*/ 136080 h 387684"/>
              <a:gd name="connsiteX106" fmla="*/ 239098 w 307235"/>
              <a:gd name="connsiteY106" fmla="*/ 182276 h 387684"/>
              <a:gd name="connsiteX107" fmla="*/ 236638 w 307235"/>
              <a:gd name="connsiteY107" fmla="*/ 188752 h 387684"/>
              <a:gd name="connsiteX108" fmla="*/ 216611 w 307235"/>
              <a:gd name="connsiteY108" fmla="*/ 210468 h 387684"/>
              <a:gd name="connsiteX109" fmla="*/ 216611 w 307235"/>
              <a:gd name="connsiteY109" fmla="*/ 313659 h 387684"/>
              <a:gd name="connsiteX110" fmla="*/ 197663 w 307235"/>
              <a:gd name="connsiteY110" fmla="*/ 317322 h 387684"/>
              <a:gd name="connsiteX111" fmla="*/ 197663 w 307235"/>
              <a:gd name="connsiteY111" fmla="*/ 206755 h 387684"/>
              <a:gd name="connsiteX112" fmla="*/ 200253 w 307235"/>
              <a:gd name="connsiteY112" fmla="*/ 200365 h 387684"/>
              <a:gd name="connsiteX113" fmla="*/ 220150 w 307235"/>
              <a:gd name="connsiteY113" fmla="*/ 178563 h 387684"/>
              <a:gd name="connsiteX114" fmla="*/ 220150 w 307235"/>
              <a:gd name="connsiteY114" fmla="*/ 139966 h 387684"/>
              <a:gd name="connsiteX115" fmla="*/ 178116 w 307235"/>
              <a:gd name="connsiteY115" fmla="*/ 99178 h 387684"/>
              <a:gd name="connsiteX116" fmla="*/ 187721 w 307235"/>
              <a:gd name="connsiteY116" fmla="*/ 95224 h 387684"/>
              <a:gd name="connsiteX117" fmla="*/ 172543 w 307235"/>
              <a:gd name="connsiteY117" fmla="*/ 80343 h 387684"/>
              <a:gd name="connsiteX118" fmla="*/ 173255 w 307235"/>
              <a:gd name="connsiteY118" fmla="*/ 80343 h 387684"/>
              <a:gd name="connsiteX119" fmla="*/ 172543 w 307235"/>
              <a:gd name="connsiteY119" fmla="*/ 81414 h 387684"/>
              <a:gd name="connsiteX120" fmla="*/ 160812 w 307235"/>
              <a:gd name="connsiteY120" fmla="*/ 44690 h 387684"/>
              <a:gd name="connsiteX121" fmla="*/ 178092 w 307235"/>
              <a:gd name="connsiteY121" fmla="*/ 46411 h 387684"/>
              <a:gd name="connsiteX122" fmla="*/ 196520 w 307235"/>
              <a:gd name="connsiteY122" fmla="*/ 74036 h 387684"/>
              <a:gd name="connsiteX123" fmla="*/ 191639 w 307235"/>
              <a:gd name="connsiteY123" fmla="*/ 85791 h 387684"/>
              <a:gd name="connsiteX124" fmla="*/ 186053 w 307235"/>
              <a:gd name="connsiteY124" fmla="*/ 80343 h 387684"/>
              <a:gd name="connsiteX125" fmla="*/ 173255 w 307235"/>
              <a:gd name="connsiteY125" fmla="*/ 80343 h 387684"/>
              <a:gd name="connsiteX126" fmla="*/ 177444 w 307235"/>
              <a:gd name="connsiteY126" fmla="*/ 74036 h 387684"/>
              <a:gd name="connsiteX127" fmla="*/ 166525 w 307235"/>
              <a:gd name="connsiteY127" fmla="*/ 63159 h 387684"/>
              <a:gd name="connsiteX128" fmla="*/ 158972 w 307235"/>
              <a:gd name="connsiteY128" fmla="*/ 81762 h 387684"/>
              <a:gd name="connsiteX129" fmla="*/ 170782 w 307235"/>
              <a:gd name="connsiteY129" fmla="*/ 84066 h 387684"/>
              <a:gd name="connsiteX130" fmla="*/ 172543 w 307235"/>
              <a:gd name="connsiteY130" fmla="*/ 81414 h 387684"/>
              <a:gd name="connsiteX131" fmla="*/ 172543 w 307235"/>
              <a:gd name="connsiteY131" fmla="*/ 93770 h 387684"/>
              <a:gd name="connsiteX132" fmla="*/ 178116 w 307235"/>
              <a:gd name="connsiteY132" fmla="*/ 99178 h 387684"/>
              <a:gd name="connsiteX133" fmla="*/ 166525 w 307235"/>
              <a:gd name="connsiteY133" fmla="*/ 103949 h 387684"/>
              <a:gd name="connsiteX134" fmla="*/ 138947 w 307235"/>
              <a:gd name="connsiteY134" fmla="*/ 85431 h 387684"/>
              <a:gd name="connsiteX135" fmla="*/ 145507 w 307235"/>
              <a:gd name="connsiteY135" fmla="*/ 52842 h 387684"/>
              <a:gd name="connsiteX136" fmla="*/ 160812 w 307235"/>
              <a:gd name="connsiteY136" fmla="*/ 44690 h 387684"/>
              <a:gd name="connsiteX137" fmla="*/ 230732 w 307235"/>
              <a:gd name="connsiteY137" fmla="*/ 40389 h 387684"/>
              <a:gd name="connsiteX138" fmla="*/ 230732 w 307235"/>
              <a:gd name="connsiteY138" fmla="*/ 83331 h 387684"/>
              <a:gd name="connsiteX139" fmla="*/ 261418 w 307235"/>
              <a:gd name="connsiteY139" fmla="*/ 119237 h 387684"/>
              <a:gd name="connsiteX140" fmla="*/ 263706 w 307235"/>
              <a:gd name="connsiteY140" fmla="*/ 125409 h 387684"/>
              <a:gd name="connsiteX141" fmla="*/ 263706 w 307235"/>
              <a:gd name="connsiteY141" fmla="*/ 195065 h 387684"/>
              <a:gd name="connsiteX142" fmla="*/ 261807 w 307235"/>
              <a:gd name="connsiteY142" fmla="*/ 200675 h 387684"/>
              <a:gd name="connsiteX143" fmla="*/ 247391 w 307235"/>
              <a:gd name="connsiteY143" fmla="*/ 220398 h 387684"/>
              <a:gd name="connsiteX144" fmla="*/ 248082 w 307235"/>
              <a:gd name="connsiteY144" fmla="*/ 234683 h 387684"/>
              <a:gd name="connsiteX145" fmla="*/ 251794 w 307235"/>
              <a:gd name="connsiteY145" fmla="*/ 227907 h 387684"/>
              <a:gd name="connsiteX146" fmla="*/ 283991 w 307235"/>
              <a:gd name="connsiteY146" fmla="*/ 104089 h 387684"/>
              <a:gd name="connsiteX147" fmla="*/ 230732 w 307235"/>
              <a:gd name="connsiteY147" fmla="*/ 40389 h 387684"/>
              <a:gd name="connsiteX148" fmla="*/ 109147 w 307235"/>
              <a:gd name="connsiteY148" fmla="*/ 23005 h 387684"/>
              <a:gd name="connsiteX149" fmla="*/ 121393 w 307235"/>
              <a:gd name="connsiteY149" fmla="*/ 36827 h 387684"/>
              <a:gd name="connsiteX150" fmla="*/ 123856 w 307235"/>
              <a:gd name="connsiteY150" fmla="*/ 43214 h 387684"/>
              <a:gd name="connsiteX151" fmla="*/ 123856 w 307235"/>
              <a:gd name="connsiteY151" fmla="*/ 89391 h 387684"/>
              <a:gd name="connsiteX152" fmla="*/ 170043 w 307235"/>
              <a:gd name="connsiteY152" fmla="*/ 133963 h 387684"/>
              <a:gd name="connsiteX153" fmla="*/ 158325 w 307235"/>
              <a:gd name="connsiteY153" fmla="*/ 140250 h 387684"/>
              <a:gd name="connsiteX154" fmla="*/ 155246 w 307235"/>
              <a:gd name="connsiteY154" fmla="*/ 146006 h 387684"/>
              <a:gd name="connsiteX155" fmla="*/ 107658 w 307235"/>
              <a:gd name="connsiteY155" fmla="*/ 100266 h 387684"/>
              <a:gd name="connsiteX156" fmla="*/ 104807 w 307235"/>
              <a:gd name="connsiteY156" fmla="*/ 93404 h 387684"/>
              <a:gd name="connsiteX157" fmla="*/ 104807 w 307235"/>
              <a:gd name="connsiteY157" fmla="*/ 46839 h 387684"/>
              <a:gd name="connsiteX158" fmla="*/ 88321 w 307235"/>
              <a:gd name="connsiteY158" fmla="*/ 28301 h 387684"/>
              <a:gd name="connsiteX159" fmla="*/ 98205 w 307235"/>
              <a:gd name="connsiteY159" fmla="*/ 23962 h 387684"/>
              <a:gd name="connsiteX160" fmla="*/ 83494 w 307235"/>
              <a:gd name="connsiteY160" fmla="*/ 10345 h 387684"/>
              <a:gd name="connsiteX161" fmla="*/ 82779 w 307235"/>
              <a:gd name="connsiteY161" fmla="*/ 22068 h 387684"/>
              <a:gd name="connsiteX162" fmla="*/ 88321 w 307235"/>
              <a:gd name="connsiteY162" fmla="*/ 28301 h 387684"/>
              <a:gd name="connsiteX163" fmla="*/ 55374 w 307235"/>
              <a:gd name="connsiteY163" fmla="*/ 42763 h 387684"/>
              <a:gd name="connsiteX164" fmla="*/ 30125 w 307235"/>
              <a:gd name="connsiteY164" fmla="*/ 79446 h 387684"/>
              <a:gd name="connsiteX165" fmla="*/ 30729 w 307235"/>
              <a:gd name="connsiteY165" fmla="*/ 113627 h 387684"/>
              <a:gd name="connsiteX166" fmla="*/ 30729 w 307235"/>
              <a:gd name="connsiteY166" fmla="*/ 156007 h 387684"/>
              <a:gd name="connsiteX167" fmla="*/ 23565 w 307235"/>
              <a:gd name="connsiteY167" fmla="*/ 183326 h 387684"/>
              <a:gd name="connsiteX168" fmla="*/ 19767 w 307235"/>
              <a:gd name="connsiteY168" fmla="*/ 197611 h 387684"/>
              <a:gd name="connsiteX169" fmla="*/ 19767 w 307235"/>
              <a:gd name="connsiteY169" fmla="*/ 204084 h 387684"/>
              <a:gd name="connsiteX170" fmla="*/ 45879 w 307235"/>
              <a:gd name="connsiteY170" fmla="*/ 202660 h 387684"/>
              <a:gd name="connsiteX171" fmla="*/ 57403 w 307235"/>
              <a:gd name="connsiteY171" fmla="*/ 209609 h 387684"/>
              <a:gd name="connsiteX172" fmla="*/ 50540 w 307235"/>
              <a:gd name="connsiteY172" fmla="*/ 221132 h 387684"/>
              <a:gd name="connsiteX173" fmla="*/ 46021 w 307235"/>
              <a:gd name="connsiteY173" fmla="*/ 221802 h 387684"/>
              <a:gd name="connsiteX174" fmla="*/ 46021 w 307235"/>
              <a:gd name="connsiteY174" fmla="*/ 215240 h 387684"/>
              <a:gd name="connsiteX175" fmla="*/ 36481 w 307235"/>
              <a:gd name="connsiteY175" fmla="*/ 205699 h 387684"/>
              <a:gd name="connsiteX176" fmla="*/ 26984 w 307235"/>
              <a:gd name="connsiteY176" fmla="*/ 215240 h 387684"/>
              <a:gd name="connsiteX177" fmla="*/ 26984 w 307235"/>
              <a:gd name="connsiteY177" fmla="*/ 224594 h 387684"/>
              <a:gd name="connsiteX178" fmla="*/ 6215 w 307235"/>
              <a:gd name="connsiteY178" fmla="*/ 217550 h 387684"/>
              <a:gd name="connsiteX179" fmla="*/ 1554 w 307235"/>
              <a:gd name="connsiteY179" fmla="*/ 192777 h 387684"/>
              <a:gd name="connsiteX180" fmla="*/ 5481 w 307235"/>
              <a:gd name="connsiteY180" fmla="*/ 178276 h 387684"/>
              <a:gd name="connsiteX181" fmla="*/ 12430 w 307235"/>
              <a:gd name="connsiteY181" fmla="*/ 151605 h 387684"/>
              <a:gd name="connsiteX182" fmla="*/ 12430 w 307235"/>
              <a:gd name="connsiteY182" fmla="*/ 115914 h 387684"/>
              <a:gd name="connsiteX183" fmla="*/ 12430 w 307235"/>
              <a:gd name="connsiteY183" fmla="*/ 75519 h 387684"/>
              <a:gd name="connsiteX184" fmla="*/ 45102 w 307235"/>
              <a:gd name="connsiteY184" fmla="*/ 27312 h 387684"/>
              <a:gd name="connsiteX185" fmla="*/ 83600 w 307235"/>
              <a:gd name="connsiteY185" fmla="*/ 8603 h 387684"/>
              <a:gd name="connsiteX186" fmla="*/ 86992 w 307235"/>
              <a:gd name="connsiteY186" fmla="*/ 8799 h 387684"/>
              <a:gd name="connsiteX187" fmla="*/ 83494 w 307235"/>
              <a:gd name="connsiteY187" fmla="*/ 10345 h 387684"/>
              <a:gd name="connsiteX188" fmla="*/ 153951 w 307235"/>
              <a:gd name="connsiteY188" fmla="*/ 296 h 387684"/>
              <a:gd name="connsiteX189" fmla="*/ 221884 w 307235"/>
              <a:gd name="connsiteY189" fmla="*/ 15056 h 387684"/>
              <a:gd name="connsiteX190" fmla="*/ 228746 w 307235"/>
              <a:gd name="connsiteY190" fmla="*/ 17990 h 387684"/>
              <a:gd name="connsiteX191" fmla="*/ 302938 w 307235"/>
              <a:gd name="connsiteY191" fmla="*/ 99040 h 387684"/>
              <a:gd name="connsiteX192" fmla="*/ 268755 w 307235"/>
              <a:gd name="connsiteY192" fmla="*/ 237531 h 387684"/>
              <a:gd name="connsiteX193" fmla="*/ 255721 w 307235"/>
              <a:gd name="connsiteY193" fmla="*/ 274285 h 387684"/>
              <a:gd name="connsiteX194" fmla="*/ 253107 w 307235"/>
              <a:gd name="connsiteY194" fmla="*/ 307439 h 387684"/>
              <a:gd name="connsiteX195" fmla="*/ 251013 w 307235"/>
              <a:gd name="connsiteY195" fmla="*/ 307008 h 387684"/>
              <a:gd name="connsiteX196" fmla="*/ 232842 w 307235"/>
              <a:gd name="connsiteY196" fmla="*/ 310521 h 387684"/>
              <a:gd name="connsiteX197" fmla="*/ 227883 w 307235"/>
              <a:gd name="connsiteY197" fmla="*/ 217895 h 387684"/>
              <a:gd name="connsiteX198" fmla="*/ 229782 w 307235"/>
              <a:gd name="connsiteY198" fmla="*/ 211810 h 387684"/>
              <a:gd name="connsiteX199" fmla="*/ 244370 w 307235"/>
              <a:gd name="connsiteY199" fmla="*/ 192087 h 387684"/>
              <a:gd name="connsiteX200" fmla="*/ 244370 w 307235"/>
              <a:gd name="connsiteY200" fmla="*/ 129164 h 387684"/>
              <a:gd name="connsiteX201" fmla="*/ 213684 w 307235"/>
              <a:gd name="connsiteY201" fmla="*/ 93127 h 387684"/>
              <a:gd name="connsiteX202" fmla="*/ 211396 w 307235"/>
              <a:gd name="connsiteY202" fmla="*/ 87042 h 387684"/>
              <a:gd name="connsiteX203" fmla="*/ 211396 w 307235"/>
              <a:gd name="connsiteY203" fmla="*/ 31714 h 387684"/>
              <a:gd name="connsiteX204" fmla="*/ 152138 w 307235"/>
              <a:gd name="connsiteY204" fmla="*/ 19242 h 387684"/>
              <a:gd name="connsiteX205" fmla="*/ 109147 w 307235"/>
              <a:gd name="connsiteY205" fmla="*/ 23005 h 387684"/>
              <a:gd name="connsiteX206" fmla="*/ 97076 w 307235"/>
              <a:gd name="connsiteY206" fmla="*/ 9380 h 387684"/>
              <a:gd name="connsiteX207" fmla="*/ 86992 w 307235"/>
              <a:gd name="connsiteY207" fmla="*/ 8799 h 387684"/>
              <a:gd name="connsiteX208" fmla="*/ 93684 w 307235"/>
              <a:gd name="connsiteY208" fmla="*/ 5842 h 387684"/>
              <a:gd name="connsiteX209" fmla="*/ 153951 w 307235"/>
              <a:gd name="connsiteY209" fmla="*/ 296 h 38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07235" h="387684">
                <a:moveTo>
                  <a:pt x="244928" y="327554"/>
                </a:moveTo>
                <a:lnTo>
                  <a:pt x="100740" y="355482"/>
                </a:lnTo>
                <a:lnTo>
                  <a:pt x="96813" y="368647"/>
                </a:lnTo>
                <a:lnTo>
                  <a:pt x="250927" y="368647"/>
                </a:lnTo>
                <a:close/>
                <a:moveTo>
                  <a:pt x="253107" y="307439"/>
                </a:moveTo>
                <a:lnTo>
                  <a:pt x="258350" y="308519"/>
                </a:lnTo>
                <a:cubicBezTo>
                  <a:pt x="260508" y="309986"/>
                  <a:pt x="261932" y="312317"/>
                  <a:pt x="262277" y="314907"/>
                </a:cubicBezTo>
                <a:lnTo>
                  <a:pt x="271772" y="376719"/>
                </a:lnTo>
                <a:cubicBezTo>
                  <a:pt x="272678" y="382546"/>
                  <a:pt x="268147" y="387769"/>
                  <a:pt x="262277" y="387683"/>
                </a:cubicBezTo>
                <a:lnTo>
                  <a:pt x="261889" y="387683"/>
                </a:lnTo>
                <a:lnTo>
                  <a:pt x="84168" y="387683"/>
                </a:lnTo>
                <a:cubicBezTo>
                  <a:pt x="81147" y="387683"/>
                  <a:pt x="78341" y="386258"/>
                  <a:pt x="76529" y="383884"/>
                </a:cubicBezTo>
                <a:cubicBezTo>
                  <a:pt x="74716" y="381467"/>
                  <a:pt x="74155" y="378359"/>
                  <a:pt x="75018" y="375510"/>
                </a:cubicBezTo>
                <a:lnTo>
                  <a:pt x="84038" y="344518"/>
                </a:lnTo>
                <a:cubicBezTo>
                  <a:pt x="85074" y="341108"/>
                  <a:pt x="87879" y="338518"/>
                  <a:pt x="91375" y="337871"/>
                </a:cubicBezTo>
                <a:lnTo>
                  <a:pt x="103026" y="335618"/>
                </a:lnTo>
                <a:lnTo>
                  <a:pt x="104105" y="341872"/>
                </a:lnTo>
                <a:cubicBezTo>
                  <a:pt x="103329" y="347050"/>
                  <a:pt x="106910" y="351926"/>
                  <a:pt x="112132" y="352703"/>
                </a:cubicBezTo>
                <a:lnTo>
                  <a:pt x="113556" y="352703"/>
                </a:lnTo>
                <a:cubicBezTo>
                  <a:pt x="118130" y="352574"/>
                  <a:pt x="121970" y="349208"/>
                  <a:pt x="122661" y="344720"/>
                </a:cubicBezTo>
                <a:lnTo>
                  <a:pt x="121815" y="331986"/>
                </a:lnTo>
                <a:lnTo>
                  <a:pt x="163507" y="323926"/>
                </a:lnTo>
                <a:lnTo>
                  <a:pt x="163507" y="331708"/>
                </a:lnTo>
                <a:cubicBezTo>
                  <a:pt x="163507" y="336930"/>
                  <a:pt x="167783" y="341203"/>
                  <a:pt x="173052" y="341203"/>
                </a:cubicBezTo>
                <a:cubicBezTo>
                  <a:pt x="178408" y="341375"/>
                  <a:pt x="182857" y="337060"/>
                  <a:pt x="182857" y="331708"/>
                </a:cubicBezTo>
                <a:lnTo>
                  <a:pt x="182857" y="320185"/>
                </a:lnTo>
                <a:lnTo>
                  <a:pt x="197663" y="317322"/>
                </a:lnTo>
                <a:lnTo>
                  <a:pt x="197663" y="325180"/>
                </a:lnTo>
                <a:cubicBezTo>
                  <a:pt x="197663" y="330447"/>
                  <a:pt x="201936" y="334721"/>
                  <a:pt x="207202" y="334721"/>
                </a:cubicBezTo>
                <a:cubicBezTo>
                  <a:pt x="212597" y="334678"/>
                  <a:pt x="216827" y="330188"/>
                  <a:pt x="216611" y="324791"/>
                </a:cubicBezTo>
                <a:lnTo>
                  <a:pt x="216611" y="313659"/>
                </a:lnTo>
                <a:lnTo>
                  <a:pt x="232842" y="310521"/>
                </a:lnTo>
                <a:lnTo>
                  <a:pt x="233019" y="313833"/>
                </a:lnTo>
                <a:cubicBezTo>
                  <a:pt x="233278" y="318883"/>
                  <a:pt x="237465" y="322853"/>
                  <a:pt x="242558" y="322853"/>
                </a:cubicBezTo>
                <a:lnTo>
                  <a:pt x="243119" y="322681"/>
                </a:lnTo>
                <a:cubicBezTo>
                  <a:pt x="248384" y="322681"/>
                  <a:pt x="252657" y="318408"/>
                  <a:pt x="252657" y="313143"/>
                </a:cubicBezTo>
                <a:close/>
                <a:moveTo>
                  <a:pt x="115152" y="292700"/>
                </a:moveTo>
                <a:lnTo>
                  <a:pt x="120865" y="317668"/>
                </a:lnTo>
                <a:lnTo>
                  <a:pt x="121815" y="331986"/>
                </a:lnTo>
                <a:lnTo>
                  <a:pt x="103026" y="335618"/>
                </a:lnTo>
                <a:lnTo>
                  <a:pt x="96777" y="299401"/>
                </a:lnTo>
                <a:close/>
                <a:moveTo>
                  <a:pt x="46021" y="221802"/>
                </a:moveTo>
                <a:lnTo>
                  <a:pt x="46021" y="268859"/>
                </a:lnTo>
                <a:cubicBezTo>
                  <a:pt x="44380" y="276025"/>
                  <a:pt x="48524" y="283235"/>
                  <a:pt x="55561" y="285437"/>
                </a:cubicBezTo>
                <a:cubicBezTo>
                  <a:pt x="92426" y="290790"/>
                  <a:pt x="138053" y="260095"/>
                  <a:pt x="138528" y="259793"/>
                </a:cubicBezTo>
                <a:cubicBezTo>
                  <a:pt x="142888" y="256857"/>
                  <a:pt x="148801" y="258023"/>
                  <a:pt x="151780" y="262383"/>
                </a:cubicBezTo>
                <a:cubicBezTo>
                  <a:pt x="154715" y="266743"/>
                  <a:pt x="153550" y="272658"/>
                  <a:pt x="149190" y="275637"/>
                </a:cubicBezTo>
                <a:cubicBezTo>
                  <a:pt x="148132" y="276068"/>
                  <a:pt x="137103" y="283332"/>
                  <a:pt x="121218" y="290488"/>
                </a:cubicBezTo>
                <a:lnTo>
                  <a:pt x="115152" y="292700"/>
                </a:lnTo>
                <a:lnTo>
                  <a:pt x="114505" y="289872"/>
                </a:lnTo>
                <a:lnTo>
                  <a:pt x="114505" y="288233"/>
                </a:lnTo>
                <a:lnTo>
                  <a:pt x="113556" y="285385"/>
                </a:lnTo>
                <a:cubicBezTo>
                  <a:pt x="111959" y="280336"/>
                  <a:pt x="106781" y="277358"/>
                  <a:pt x="101646" y="278523"/>
                </a:cubicBezTo>
                <a:cubicBezTo>
                  <a:pt x="96467" y="280034"/>
                  <a:pt x="93576" y="285514"/>
                  <a:pt x="95259" y="290606"/>
                </a:cubicBezTo>
                <a:lnTo>
                  <a:pt x="96777" y="299401"/>
                </a:lnTo>
                <a:lnTo>
                  <a:pt x="94387" y="300273"/>
                </a:lnTo>
                <a:cubicBezTo>
                  <a:pt x="84656" y="302929"/>
                  <a:pt x="74350" y="304691"/>
                  <a:pt x="64108" y="304691"/>
                </a:cubicBezTo>
                <a:cubicBezTo>
                  <a:pt x="59964" y="304691"/>
                  <a:pt x="55820" y="304389"/>
                  <a:pt x="51719" y="303828"/>
                </a:cubicBezTo>
                <a:lnTo>
                  <a:pt x="50769" y="303828"/>
                </a:lnTo>
                <a:cubicBezTo>
                  <a:pt x="34754" y="299338"/>
                  <a:pt x="24524" y="283623"/>
                  <a:pt x="26984" y="267132"/>
                </a:cubicBezTo>
                <a:lnTo>
                  <a:pt x="26984" y="224594"/>
                </a:lnTo>
                <a:lnTo>
                  <a:pt x="27050" y="224617"/>
                </a:lnTo>
                <a:close/>
                <a:moveTo>
                  <a:pt x="112889" y="151264"/>
                </a:moveTo>
                <a:lnTo>
                  <a:pt x="180266" y="222050"/>
                </a:lnTo>
                <a:cubicBezTo>
                  <a:pt x="181950" y="223863"/>
                  <a:pt x="182857" y="226193"/>
                  <a:pt x="182857" y="228653"/>
                </a:cubicBezTo>
                <a:lnTo>
                  <a:pt x="182857" y="320185"/>
                </a:lnTo>
                <a:lnTo>
                  <a:pt x="163507" y="323926"/>
                </a:lnTo>
                <a:lnTo>
                  <a:pt x="163507" y="232451"/>
                </a:lnTo>
                <a:lnTo>
                  <a:pt x="100292" y="165490"/>
                </a:lnTo>
                <a:lnTo>
                  <a:pt x="108386" y="162124"/>
                </a:lnTo>
                <a:close/>
                <a:moveTo>
                  <a:pt x="179473" y="150524"/>
                </a:moveTo>
                <a:cubicBezTo>
                  <a:pt x="169805" y="150524"/>
                  <a:pt x="164928" y="162221"/>
                  <a:pt x="171790" y="169084"/>
                </a:cubicBezTo>
                <a:cubicBezTo>
                  <a:pt x="178609" y="175904"/>
                  <a:pt x="190305" y="171070"/>
                  <a:pt x="190305" y="161401"/>
                </a:cubicBezTo>
                <a:cubicBezTo>
                  <a:pt x="190305" y="155401"/>
                  <a:pt x="185472" y="150524"/>
                  <a:pt x="179473" y="150524"/>
                </a:cubicBezTo>
                <a:close/>
                <a:moveTo>
                  <a:pt x="173630" y="132038"/>
                </a:moveTo>
                <a:cubicBezTo>
                  <a:pt x="179311" y="130905"/>
                  <a:pt x="185321" y="131423"/>
                  <a:pt x="190910" y="133733"/>
                </a:cubicBezTo>
                <a:cubicBezTo>
                  <a:pt x="202088" y="138394"/>
                  <a:pt x="209381" y="149272"/>
                  <a:pt x="209381" y="161401"/>
                </a:cubicBezTo>
                <a:cubicBezTo>
                  <a:pt x="209338" y="177890"/>
                  <a:pt x="195959" y="191228"/>
                  <a:pt x="179473" y="191314"/>
                </a:cubicBezTo>
                <a:cubicBezTo>
                  <a:pt x="167388" y="191314"/>
                  <a:pt x="156469" y="184019"/>
                  <a:pt x="151851" y="172840"/>
                </a:cubicBezTo>
                <a:cubicBezTo>
                  <a:pt x="149521" y="167250"/>
                  <a:pt x="149003" y="161239"/>
                  <a:pt x="150136" y="155558"/>
                </a:cubicBezTo>
                <a:lnTo>
                  <a:pt x="155246" y="146006"/>
                </a:lnTo>
                <a:lnTo>
                  <a:pt x="159965" y="150542"/>
                </a:lnTo>
                <a:cubicBezTo>
                  <a:pt x="161736" y="152268"/>
                  <a:pt x="164111" y="153218"/>
                  <a:pt x="166573" y="153218"/>
                </a:cubicBezTo>
                <a:cubicBezTo>
                  <a:pt x="169079" y="153218"/>
                  <a:pt x="171454" y="152225"/>
                  <a:pt x="173225" y="150456"/>
                </a:cubicBezTo>
                <a:cubicBezTo>
                  <a:pt x="176940" y="146744"/>
                  <a:pt x="176940" y="140746"/>
                  <a:pt x="173225" y="137034"/>
                </a:cubicBezTo>
                <a:lnTo>
                  <a:pt x="170043" y="133963"/>
                </a:lnTo>
                <a:close/>
                <a:moveTo>
                  <a:pt x="87287" y="129848"/>
                </a:moveTo>
                <a:lnTo>
                  <a:pt x="87287" y="130150"/>
                </a:lnTo>
                <a:cubicBezTo>
                  <a:pt x="77576" y="130150"/>
                  <a:pt x="72742" y="141848"/>
                  <a:pt x="79604" y="148668"/>
                </a:cubicBezTo>
                <a:cubicBezTo>
                  <a:pt x="86423" y="155531"/>
                  <a:pt x="98119" y="150696"/>
                  <a:pt x="98119" y="140984"/>
                </a:cubicBezTo>
                <a:cubicBezTo>
                  <a:pt x="98292" y="134898"/>
                  <a:pt x="93372" y="129848"/>
                  <a:pt x="87287" y="129848"/>
                </a:cubicBezTo>
                <a:close/>
                <a:moveTo>
                  <a:pt x="81444" y="111659"/>
                </a:moveTo>
                <a:cubicBezTo>
                  <a:pt x="87125" y="110532"/>
                  <a:pt x="93135" y="111050"/>
                  <a:pt x="98724" y="113359"/>
                </a:cubicBezTo>
                <a:cubicBezTo>
                  <a:pt x="109902" y="117978"/>
                  <a:pt x="117152" y="128898"/>
                  <a:pt x="117152" y="140984"/>
                </a:cubicBezTo>
                <a:lnTo>
                  <a:pt x="112889" y="151264"/>
                </a:lnTo>
                <a:lnTo>
                  <a:pt x="110682" y="148945"/>
                </a:lnTo>
                <a:cubicBezTo>
                  <a:pt x="107010" y="145708"/>
                  <a:pt x="101525" y="145795"/>
                  <a:pt x="97983" y="149118"/>
                </a:cubicBezTo>
                <a:cubicBezTo>
                  <a:pt x="94398" y="152398"/>
                  <a:pt x="93880" y="157878"/>
                  <a:pt x="96773" y="161762"/>
                </a:cubicBezTo>
                <a:lnTo>
                  <a:pt x="100292" y="165490"/>
                </a:lnTo>
                <a:lnTo>
                  <a:pt x="87287" y="170897"/>
                </a:lnTo>
                <a:cubicBezTo>
                  <a:pt x="75159" y="170897"/>
                  <a:pt x="64283" y="163646"/>
                  <a:pt x="59622" y="152466"/>
                </a:cubicBezTo>
                <a:cubicBezTo>
                  <a:pt x="55004" y="141286"/>
                  <a:pt x="57551" y="128423"/>
                  <a:pt x="66139" y="119834"/>
                </a:cubicBezTo>
                <a:cubicBezTo>
                  <a:pt x="70412" y="115560"/>
                  <a:pt x="75763" y="112787"/>
                  <a:pt x="81444" y="111659"/>
                </a:cubicBezTo>
                <a:close/>
                <a:moveTo>
                  <a:pt x="191639" y="85791"/>
                </a:moveTo>
                <a:lnTo>
                  <a:pt x="236249" y="129302"/>
                </a:lnTo>
                <a:cubicBezTo>
                  <a:pt x="238062" y="131072"/>
                  <a:pt x="239098" y="133533"/>
                  <a:pt x="239098" y="136080"/>
                </a:cubicBezTo>
                <a:lnTo>
                  <a:pt x="239098" y="182276"/>
                </a:lnTo>
                <a:cubicBezTo>
                  <a:pt x="239141" y="184650"/>
                  <a:pt x="238235" y="186982"/>
                  <a:pt x="236638" y="188752"/>
                </a:cubicBezTo>
                <a:lnTo>
                  <a:pt x="216611" y="210468"/>
                </a:lnTo>
                <a:lnTo>
                  <a:pt x="216611" y="313659"/>
                </a:lnTo>
                <a:lnTo>
                  <a:pt x="197663" y="317322"/>
                </a:lnTo>
                <a:lnTo>
                  <a:pt x="197663" y="206755"/>
                </a:lnTo>
                <a:cubicBezTo>
                  <a:pt x="197706" y="204381"/>
                  <a:pt x="198613" y="202092"/>
                  <a:pt x="200253" y="200365"/>
                </a:cubicBezTo>
                <a:lnTo>
                  <a:pt x="220150" y="178563"/>
                </a:lnTo>
                <a:lnTo>
                  <a:pt x="220150" y="139966"/>
                </a:lnTo>
                <a:lnTo>
                  <a:pt x="178116" y="99178"/>
                </a:lnTo>
                <a:lnTo>
                  <a:pt x="187721" y="95224"/>
                </a:lnTo>
                <a:close/>
                <a:moveTo>
                  <a:pt x="172543" y="80343"/>
                </a:moveTo>
                <a:lnTo>
                  <a:pt x="173255" y="80343"/>
                </a:lnTo>
                <a:lnTo>
                  <a:pt x="172543" y="81414"/>
                </a:lnTo>
                <a:close/>
                <a:moveTo>
                  <a:pt x="160812" y="44690"/>
                </a:moveTo>
                <a:cubicBezTo>
                  <a:pt x="166493" y="43573"/>
                  <a:pt x="172503" y="44101"/>
                  <a:pt x="178092" y="46411"/>
                </a:cubicBezTo>
                <a:cubicBezTo>
                  <a:pt x="189226" y="51029"/>
                  <a:pt x="196520" y="61950"/>
                  <a:pt x="196520" y="74036"/>
                </a:cubicBezTo>
                <a:lnTo>
                  <a:pt x="191639" y="85791"/>
                </a:lnTo>
                <a:lnTo>
                  <a:pt x="186053" y="80343"/>
                </a:lnTo>
                <a:lnTo>
                  <a:pt x="173255" y="80343"/>
                </a:lnTo>
                <a:lnTo>
                  <a:pt x="177444" y="74036"/>
                </a:lnTo>
                <a:cubicBezTo>
                  <a:pt x="177401" y="68036"/>
                  <a:pt x="172524" y="63159"/>
                  <a:pt x="166525" y="63159"/>
                </a:cubicBezTo>
                <a:cubicBezTo>
                  <a:pt x="156858" y="63245"/>
                  <a:pt x="152110" y="74943"/>
                  <a:pt x="158972" y="81762"/>
                </a:cubicBezTo>
                <a:cubicBezTo>
                  <a:pt x="162404" y="85151"/>
                  <a:pt x="167022" y="85637"/>
                  <a:pt x="170782" y="84066"/>
                </a:cubicBezTo>
                <a:lnTo>
                  <a:pt x="172543" y="81414"/>
                </a:lnTo>
                <a:lnTo>
                  <a:pt x="172543" y="93770"/>
                </a:lnTo>
                <a:lnTo>
                  <a:pt x="178116" y="99178"/>
                </a:lnTo>
                <a:lnTo>
                  <a:pt x="166525" y="103949"/>
                </a:lnTo>
                <a:cubicBezTo>
                  <a:pt x="154441" y="103906"/>
                  <a:pt x="143565" y="96611"/>
                  <a:pt x="138947" y="85431"/>
                </a:cubicBezTo>
                <a:cubicBezTo>
                  <a:pt x="134329" y="74252"/>
                  <a:pt x="136919" y="61389"/>
                  <a:pt x="145507" y="52842"/>
                </a:cubicBezTo>
                <a:cubicBezTo>
                  <a:pt x="149780" y="48569"/>
                  <a:pt x="155131" y="45806"/>
                  <a:pt x="160812" y="44690"/>
                </a:cubicBezTo>
                <a:close/>
                <a:moveTo>
                  <a:pt x="230732" y="40389"/>
                </a:moveTo>
                <a:lnTo>
                  <a:pt x="230732" y="83331"/>
                </a:lnTo>
                <a:lnTo>
                  <a:pt x="261418" y="119237"/>
                </a:lnTo>
                <a:cubicBezTo>
                  <a:pt x="262886" y="120964"/>
                  <a:pt x="263706" y="123165"/>
                  <a:pt x="263706" y="125409"/>
                </a:cubicBezTo>
                <a:lnTo>
                  <a:pt x="263706" y="195065"/>
                </a:lnTo>
                <a:cubicBezTo>
                  <a:pt x="263663" y="197093"/>
                  <a:pt x="263015" y="199035"/>
                  <a:pt x="261807" y="200675"/>
                </a:cubicBezTo>
                <a:lnTo>
                  <a:pt x="247391" y="220398"/>
                </a:lnTo>
                <a:lnTo>
                  <a:pt x="248082" y="234683"/>
                </a:lnTo>
                <a:cubicBezTo>
                  <a:pt x="249204" y="232396"/>
                  <a:pt x="250456" y="230108"/>
                  <a:pt x="251794" y="227907"/>
                </a:cubicBezTo>
                <a:cubicBezTo>
                  <a:pt x="276567" y="185829"/>
                  <a:pt x="296075" y="147419"/>
                  <a:pt x="283991" y="104089"/>
                </a:cubicBezTo>
                <a:cubicBezTo>
                  <a:pt x="275661" y="76469"/>
                  <a:pt x="256412" y="53466"/>
                  <a:pt x="230732" y="40389"/>
                </a:cubicBezTo>
                <a:close/>
                <a:moveTo>
                  <a:pt x="109147" y="23005"/>
                </a:moveTo>
                <a:lnTo>
                  <a:pt x="121393" y="36827"/>
                </a:lnTo>
                <a:cubicBezTo>
                  <a:pt x="122948" y="38596"/>
                  <a:pt x="123856" y="40841"/>
                  <a:pt x="123856" y="43214"/>
                </a:cubicBezTo>
                <a:lnTo>
                  <a:pt x="123856" y="89391"/>
                </a:lnTo>
                <a:lnTo>
                  <a:pt x="170043" y="133963"/>
                </a:lnTo>
                <a:lnTo>
                  <a:pt x="158325" y="140250"/>
                </a:lnTo>
                <a:lnTo>
                  <a:pt x="155246" y="146006"/>
                </a:lnTo>
                <a:lnTo>
                  <a:pt x="107658" y="100266"/>
                </a:lnTo>
                <a:cubicBezTo>
                  <a:pt x="105801" y="98453"/>
                  <a:pt x="104764" y="95993"/>
                  <a:pt x="104807" y="93404"/>
                </a:cubicBezTo>
                <a:lnTo>
                  <a:pt x="104807" y="46839"/>
                </a:lnTo>
                <a:lnTo>
                  <a:pt x="88321" y="28301"/>
                </a:lnTo>
                <a:lnTo>
                  <a:pt x="98205" y="23962"/>
                </a:lnTo>
                <a:close/>
                <a:moveTo>
                  <a:pt x="83494" y="10345"/>
                </a:moveTo>
                <a:lnTo>
                  <a:pt x="82779" y="22068"/>
                </a:lnTo>
                <a:lnTo>
                  <a:pt x="88321" y="28301"/>
                </a:lnTo>
                <a:lnTo>
                  <a:pt x="55374" y="42763"/>
                </a:lnTo>
                <a:cubicBezTo>
                  <a:pt x="42728" y="51437"/>
                  <a:pt x="33708" y="64471"/>
                  <a:pt x="30125" y="79446"/>
                </a:cubicBezTo>
                <a:cubicBezTo>
                  <a:pt x="28485" y="90797"/>
                  <a:pt x="28658" y="102320"/>
                  <a:pt x="30729" y="113627"/>
                </a:cubicBezTo>
                <a:cubicBezTo>
                  <a:pt x="33233" y="127653"/>
                  <a:pt x="33233" y="141981"/>
                  <a:pt x="30729" y="156007"/>
                </a:cubicBezTo>
                <a:cubicBezTo>
                  <a:pt x="28528" y="165545"/>
                  <a:pt x="26025" y="174177"/>
                  <a:pt x="23565" y="183326"/>
                </a:cubicBezTo>
                <a:cubicBezTo>
                  <a:pt x="22313" y="188116"/>
                  <a:pt x="21019" y="192864"/>
                  <a:pt x="19767" y="197611"/>
                </a:cubicBezTo>
                <a:cubicBezTo>
                  <a:pt x="18515" y="202401"/>
                  <a:pt x="19206" y="203826"/>
                  <a:pt x="19767" y="204084"/>
                </a:cubicBezTo>
                <a:cubicBezTo>
                  <a:pt x="20328" y="204387"/>
                  <a:pt x="24040" y="208184"/>
                  <a:pt x="45879" y="202660"/>
                </a:cubicBezTo>
                <a:cubicBezTo>
                  <a:pt x="50971" y="201409"/>
                  <a:pt x="56108" y="204516"/>
                  <a:pt x="57403" y="209609"/>
                </a:cubicBezTo>
                <a:cubicBezTo>
                  <a:pt x="58654" y="214701"/>
                  <a:pt x="55590" y="219837"/>
                  <a:pt x="50540" y="221132"/>
                </a:cubicBezTo>
                <a:lnTo>
                  <a:pt x="46021" y="221802"/>
                </a:lnTo>
                <a:lnTo>
                  <a:pt x="46021" y="215240"/>
                </a:lnTo>
                <a:cubicBezTo>
                  <a:pt x="46021" y="209973"/>
                  <a:pt x="41747" y="205699"/>
                  <a:pt x="36481" y="205699"/>
                </a:cubicBezTo>
                <a:cubicBezTo>
                  <a:pt x="31215" y="205699"/>
                  <a:pt x="26984" y="209973"/>
                  <a:pt x="26984" y="215240"/>
                </a:cubicBezTo>
                <a:lnTo>
                  <a:pt x="26984" y="224594"/>
                </a:lnTo>
                <a:lnTo>
                  <a:pt x="6215" y="217550"/>
                </a:lnTo>
                <a:cubicBezTo>
                  <a:pt x="172" y="210817"/>
                  <a:pt x="-1640" y="201236"/>
                  <a:pt x="1554" y="192777"/>
                </a:cubicBezTo>
                <a:cubicBezTo>
                  <a:pt x="2892" y="187901"/>
                  <a:pt x="4229" y="183240"/>
                  <a:pt x="5481" y="178276"/>
                </a:cubicBezTo>
                <a:cubicBezTo>
                  <a:pt x="7941" y="169429"/>
                  <a:pt x="10315" y="160582"/>
                  <a:pt x="12430" y="151605"/>
                </a:cubicBezTo>
                <a:cubicBezTo>
                  <a:pt x="14545" y="139823"/>
                  <a:pt x="14545" y="127696"/>
                  <a:pt x="12430" y="115914"/>
                </a:cubicBezTo>
                <a:cubicBezTo>
                  <a:pt x="10185" y="102536"/>
                  <a:pt x="10185" y="88898"/>
                  <a:pt x="12430" y="75519"/>
                </a:cubicBezTo>
                <a:cubicBezTo>
                  <a:pt x="16832" y="55926"/>
                  <a:pt x="28528" y="38706"/>
                  <a:pt x="45102" y="27312"/>
                </a:cubicBezTo>
                <a:close/>
                <a:moveTo>
                  <a:pt x="83600" y="8603"/>
                </a:moveTo>
                <a:lnTo>
                  <a:pt x="86992" y="8799"/>
                </a:lnTo>
                <a:lnTo>
                  <a:pt x="83494" y="10345"/>
                </a:lnTo>
                <a:close/>
                <a:moveTo>
                  <a:pt x="153951" y="296"/>
                </a:moveTo>
                <a:cubicBezTo>
                  <a:pt x="177257" y="1418"/>
                  <a:pt x="200218" y="6424"/>
                  <a:pt x="221884" y="15056"/>
                </a:cubicBezTo>
                <a:cubicBezTo>
                  <a:pt x="224474" y="15056"/>
                  <a:pt x="226934" y="16135"/>
                  <a:pt x="228746" y="17990"/>
                </a:cubicBezTo>
                <a:cubicBezTo>
                  <a:pt x="264396" y="32491"/>
                  <a:pt x="291673" y="62227"/>
                  <a:pt x="302938" y="99040"/>
                </a:cubicBezTo>
                <a:cubicBezTo>
                  <a:pt x="318173" y="153418"/>
                  <a:pt x="289602" y="202013"/>
                  <a:pt x="268755" y="237531"/>
                </a:cubicBezTo>
                <a:cubicBezTo>
                  <a:pt x="262799" y="249205"/>
                  <a:pt x="258429" y="261570"/>
                  <a:pt x="255721" y="274285"/>
                </a:cubicBezTo>
                <a:lnTo>
                  <a:pt x="253107" y="307439"/>
                </a:lnTo>
                <a:lnTo>
                  <a:pt x="251013" y="307008"/>
                </a:lnTo>
                <a:lnTo>
                  <a:pt x="232842" y="310521"/>
                </a:lnTo>
                <a:lnTo>
                  <a:pt x="227883" y="217895"/>
                </a:lnTo>
                <a:cubicBezTo>
                  <a:pt x="227797" y="215737"/>
                  <a:pt x="228487" y="213579"/>
                  <a:pt x="229782" y="211810"/>
                </a:cubicBezTo>
                <a:lnTo>
                  <a:pt x="244370" y="192087"/>
                </a:lnTo>
                <a:lnTo>
                  <a:pt x="244370" y="129164"/>
                </a:lnTo>
                <a:lnTo>
                  <a:pt x="213684" y="93127"/>
                </a:lnTo>
                <a:cubicBezTo>
                  <a:pt x="212216" y="91444"/>
                  <a:pt x="211439" y="89286"/>
                  <a:pt x="211396" y="87042"/>
                </a:cubicBezTo>
                <a:lnTo>
                  <a:pt x="211396" y="31714"/>
                </a:lnTo>
                <a:cubicBezTo>
                  <a:pt x="192449" y="24464"/>
                  <a:pt x="172423" y="20235"/>
                  <a:pt x="152138" y="19242"/>
                </a:cubicBezTo>
                <a:lnTo>
                  <a:pt x="109147" y="23005"/>
                </a:lnTo>
                <a:lnTo>
                  <a:pt x="97076" y="9380"/>
                </a:lnTo>
                <a:lnTo>
                  <a:pt x="86992" y="8799"/>
                </a:lnTo>
                <a:lnTo>
                  <a:pt x="93684" y="5842"/>
                </a:lnTo>
                <a:cubicBezTo>
                  <a:pt x="112302" y="1191"/>
                  <a:pt x="132867" y="-805"/>
                  <a:pt x="153951" y="296"/>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任意多边形: 形状 11">
            <a:extLst>
              <a:ext uri="{FF2B5EF4-FFF2-40B4-BE49-F238E27FC236}">
                <a16:creationId xmlns:a16="http://schemas.microsoft.com/office/drawing/2014/main" id="{D89AD945-D4AC-0613-DEC7-8EBF82B90893}"/>
              </a:ext>
            </a:extLst>
          </p:cNvPr>
          <p:cNvSpPr/>
          <p:nvPr/>
        </p:nvSpPr>
        <p:spPr>
          <a:xfrm>
            <a:off x="1770831" y="5094243"/>
            <a:ext cx="609685" cy="550465"/>
          </a:xfrm>
          <a:custGeom>
            <a:avLst/>
            <a:gdLst>
              <a:gd name="connsiteX0" fmla="*/ 197243 w 464121"/>
              <a:gd name="connsiteY0" fmla="*/ 391907 h 419040"/>
              <a:gd name="connsiteX1" fmla="*/ 198539 w 464121"/>
              <a:gd name="connsiteY1" fmla="*/ 395109 h 419040"/>
              <a:gd name="connsiteX2" fmla="*/ 176469 w 464121"/>
              <a:gd name="connsiteY2" fmla="*/ 417139 h 419040"/>
              <a:gd name="connsiteX3" fmla="*/ 163854 w 464121"/>
              <a:gd name="connsiteY3" fmla="*/ 412050 h 419040"/>
              <a:gd name="connsiteX4" fmla="*/ 170073 w 464121"/>
              <a:gd name="connsiteY4" fmla="*/ 410425 h 419040"/>
              <a:gd name="connsiteX5" fmla="*/ 176469 w 464121"/>
              <a:gd name="connsiteY5" fmla="*/ 388374 h 419040"/>
              <a:gd name="connsiteX6" fmla="*/ 183159 w 464121"/>
              <a:gd name="connsiteY6" fmla="*/ 395109 h 419040"/>
              <a:gd name="connsiteX7" fmla="*/ 176469 w 464121"/>
              <a:gd name="connsiteY7" fmla="*/ 401801 h 419040"/>
              <a:gd name="connsiteX8" fmla="*/ 169735 w 464121"/>
              <a:gd name="connsiteY8" fmla="*/ 395109 h 419040"/>
              <a:gd name="connsiteX9" fmla="*/ 176469 w 464121"/>
              <a:gd name="connsiteY9" fmla="*/ 388374 h 419040"/>
              <a:gd name="connsiteX10" fmla="*/ 176469 w 464121"/>
              <a:gd name="connsiteY10" fmla="*/ 373035 h 419040"/>
              <a:gd name="connsiteX11" fmla="*/ 189164 w 464121"/>
              <a:gd name="connsiteY11" fmla="*/ 378175 h 419040"/>
              <a:gd name="connsiteX12" fmla="*/ 155878 w 464121"/>
              <a:gd name="connsiteY12" fmla="*/ 398761 h 419040"/>
              <a:gd name="connsiteX13" fmla="*/ 154398 w 464121"/>
              <a:gd name="connsiteY13" fmla="*/ 395109 h 419040"/>
              <a:gd name="connsiteX14" fmla="*/ 176469 w 464121"/>
              <a:gd name="connsiteY14" fmla="*/ 373035 h 419040"/>
              <a:gd name="connsiteX15" fmla="*/ 221074 w 464121"/>
              <a:gd name="connsiteY15" fmla="*/ 348394 h 419040"/>
              <a:gd name="connsiteX16" fmla="*/ 231556 w 464121"/>
              <a:gd name="connsiteY16" fmla="*/ 359919 h 419040"/>
              <a:gd name="connsiteX17" fmla="*/ 208059 w 464121"/>
              <a:gd name="connsiteY17" fmla="*/ 384535 h 419040"/>
              <a:gd name="connsiteX18" fmla="*/ 197243 w 464121"/>
              <a:gd name="connsiteY18" fmla="*/ 391907 h 419040"/>
              <a:gd name="connsiteX19" fmla="*/ 192180 w 464121"/>
              <a:gd name="connsiteY19" fmla="*/ 379396 h 419040"/>
              <a:gd name="connsiteX20" fmla="*/ 189164 w 464121"/>
              <a:gd name="connsiteY20" fmla="*/ 378175 h 419040"/>
              <a:gd name="connsiteX21" fmla="*/ 197501 w 464121"/>
              <a:gd name="connsiteY21" fmla="*/ 373019 h 419040"/>
              <a:gd name="connsiteX22" fmla="*/ 281689 w 464121"/>
              <a:gd name="connsiteY22" fmla="*/ 298391 h 419040"/>
              <a:gd name="connsiteX23" fmla="*/ 260687 w 464121"/>
              <a:gd name="connsiteY23" fmla="*/ 329399 h 419040"/>
              <a:gd name="connsiteX24" fmla="*/ 242948 w 464121"/>
              <a:gd name="connsiteY24" fmla="*/ 347984 h 419040"/>
              <a:gd name="connsiteX25" fmla="*/ 232149 w 464121"/>
              <a:gd name="connsiteY25" fmla="*/ 336825 h 419040"/>
              <a:gd name="connsiteX26" fmla="*/ 248337 w 464121"/>
              <a:gd name="connsiteY26" fmla="*/ 319915 h 419040"/>
              <a:gd name="connsiteX27" fmla="*/ 262157 w 464121"/>
              <a:gd name="connsiteY27" fmla="*/ 299844 h 419040"/>
              <a:gd name="connsiteX28" fmla="*/ 181520 w 464121"/>
              <a:gd name="connsiteY28" fmla="*/ 298240 h 419040"/>
              <a:gd name="connsiteX29" fmla="*/ 202988 w 464121"/>
              <a:gd name="connsiteY29" fmla="*/ 299872 h 419040"/>
              <a:gd name="connsiteX30" fmla="*/ 218372 w 464121"/>
              <a:gd name="connsiteY30" fmla="*/ 322588 h 419040"/>
              <a:gd name="connsiteX31" fmla="*/ 232149 w 464121"/>
              <a:gd name="connsiteY31" fmla="*/ 336825 h 419040"/>
              <a:gd name="connsiteX32" fmla="*/ 221074 w 464121"/>
              <a:gd name="connsiteY32" fmla="*/ 348394 h 419040"/>
              <a:gd name="connsiteX33" fmla="*/ 198873 w 464121"/>
              <a:gd name="connsiteY33" fmla="*/ 323981 h 419040"/>
              <a:gd name="connsiteX34" fmla="*/ 104623 w 464121"/>
              <a:gd name="connsiteY34" fmla="*/ 285778 h 419040"/>
              <a:gd name="connsiteX35" fmla="*/ 119707 w 464121"/>
              <a:gd name="connsiteY35" fmla="*/ 289684 h 419040"/>
              <a:gd name="connsiteX36" fmla="*/ 110254 w 464121"/>
              <a:gd name="connsiteY36" fmla="*/ 322174 h 419040"/>
              <a:gd name="connsiteX37" fmla="*/ 123680 w 464121"/>
              <a:gd name="connsiteY37" fmla="*/ 399876 h 419040"/>
              <a:gd name="connsiteX38" fmla="*/ 154839 w 464121"/>
              <a:gd name="connsiteY38" fmla="*/ 399403 h 419040"/>
              <a:gd name="connsiteX39" fmla="*/ 155878 w 464121"/>
              <a:gd name="connsiteY39" fmla="*/ 398761 h 419040"/>
              <a:gd name="connsiteX40" fmla="*/ 160758 w 464121"/>
              <a:gd name="connsiteY40" fmla="*/ 410801 h 419040"/>
              <a:gd name="connsiteX41" fmla="*/ 163854 w 464121"/>
              <a:gd name="connsiteY41" fmla="*/ 412050 h 419040"/>
              <a:gd name="connsiteX42" fmla="*/ 137106 w 464121"/>
              <a:gd name="connsiteY42" fmla="*/ 419040 h 419040"/>
              <a:gd name="connsiteX43" fmla="*/ 116033 w 464121"/>
              <a:gd name="connsiteY43" fmla="*/ 413304 h 419040"/>
              <a:gd name="connsiteX44" fmla="*/ 94916 w 464121"/>
              <a:gd name="connsiteY44" fmla="*/ 319306 h 419040"/>
              <a:gd name="connsiteX45" fmla="*/ 361065 w 464121"/>
              <a:gd name="connsiteY45" fmla="*/ 285690 h 419040"/>
              <a:gd name="connsiteX46" fmla="*/ 367275 w 464121"/>
              <a:gd name="connsiteY46" fmla="*/ 306179 h 419040"/>
              <a:gd name="connsiteX47" fmla="*/ 349009 w 464121"/>
              <a:gd name="connsiteY47" fmla="*/ 413304 h 419040"/>
              <a:gd name="connsiteX48" fmla="*/ 327936 w 464121"/>
              <a:gd name="connsiteY48" fmla="*/ 419040 h 419040"/>
              <a:gd name="connsiteX49" fmla="*/ 245105 w 464121"/>
              <a:gd name="connsiteY49" fmla="*/ 374817 h 419040"/>
              <a:gd name="connsiteX50" fmla="*/ 231556 w 464121"/>
              <a:gd name="connsiteY50" fmla="*/ 359919 h 419040"/>
              <a:gd name="connsiteX51" fmla="*/ 242948 w 464121"/>
              <a:gd name="connsiteY51" fmla="*/ 347984 h 419040"/>
              <a:gd name="connsiteX52" fmla="*/ 267286 w 464121"/>
              <a:gd name="connsiteY52" fmla="*/ 373133 h 419040"/>
              <a:gd name="connsiteX53" fmla="*/ 341362 w 464121"/>
              <a:gd name="connsiteY53" fmla="*/ 399876 h 419040"/>
              <a:gd name="connsiteX54" fmla="*/ 352172 w 464121"/>
              <a:gd name="connsiteY54" fmla="*/ 307457 h 419040"/>
              <a:gd name="connsiteX55" fmla="*/ 346554 w 464121"/>
              <a:gd name="connsiteY55" fmla="*/ 289383 h 419040"/>
              <a:gd name="connsiteX56" fmla="*/ 273973 w 464121"/>
              <a:gd name="connsiteY56" fmla="*/ 282685 h 419040"/>
              <a:gd name="connsiteX57" fmla="*/ 262157 w 464121"/>
              <a:gd name="connsiteY57" fmla="*/ 299844 h 419040"/>
              <a:gd name="connsiteX58" fmla="*/ 232061 w 464121"/>
              <a:gd name="connsiteY58" fmla="*/ 302082 h 419040"/>
              <a:gd name="connsiteX59" fmla="*/ 202988 w 464121"/>
              <a:gd name="connsiteY59" fmla="*/ 299872 h 419040"/>
              <a:gd name="connsiteX60" fmla="*/ 191411 w 464121"/>
              <a:gd name="connsiteY60" fmla="*/ 282778 h 419040"/>
              <a:gd name="connsiteX61" fmla="*/ 232061 w 464121"/>
              <a:gd name="connsiteY61" fmla="*/ 285787 h 419040"/>
              <a:gd name="connsiteX62" fmla="*/ 124156 w 464121"/>
              <a:gd name="connsiteY62" fmla="*/ 274391 h 419040"/>
              <a:gd name="connsiteX63" fmla="*/ 143592 w 464121"/>
              <a:gd name="connsiteY63" fmla="*/ 279238 h 419040"/>
              <a:gd name="connsiteX64" fmla="*/ 170029 w 464121"/>
              <a:gd name="connsiteY64" fmla="*/ 281195 h 419040"/>
              <a:gd name="connsiteX65" fmla="*/ 181520 w 464121"/>
              <a:gd name="connsiteY65" fmla="*/ 298240 h 419040"/>
              <a:gd name="connsiteX66" fmla="*/ 140793 w 464121"/>
              <a:gd name="connsiteY66" fmla="*/ 295144 h 419040"/>
              <a:gd name="connsiteX67" fmla="*/ 119707 w 464121"/>
              <a:gd name="connsiteY67" fmla="*/ 289684 h 419040"/>
              <a:gd name="connsiteX68" fmla="*/ 341755 w 464121"/>
              <a:gd name="connsiteY68" fmla="*/ 273944 h 419040"/>
              <a:gd name="connsiteX69" fmla="*/ 346554 w 464121"/>
              <a:gd name="connsiteY69" fmla="*/ 289383 h 419040"/>
              <a:gd name="connsiteX70" fmla="*/ 323328 w 464121"/>
              <a:gd name="connsiteY70" fmla="*/ 295293 h 419040"/>
              <a:gd name="connsiteX71" fmla="*/ 281689 w 464121"/>
              <a:gd name="connsiteY71" fmla="*/ 298391 h 419040"/>
              <a:gd name="connsiteX72" fmla="*/ 293296 w 464121"/>
              <a:gd name="connsiteY72" fmla="*/ 281254 h 419040"/>
              <a:gd name="connsiteX73" fmla="*/ 320529 w 464121"/>
              <a:gd name="connsiteY73" fmla="*/ 279238 h 419040"/>
              <a:gd name="connsiteX74" fmla="*/ 132378 w 464121"/>
              <a:gd name="connsiteY74" fmla="*/ 212858 h 419040"/>
              <a:gd name="connsiteX75" fmla="*/ 141016 w 464121"/>
              <a:gd name="connsiteY75" fmla="*/ 230579 h 419040"/>
              <a:gd name="connsiteX76" fmla="*/ 130757 w 464121"/>
              <a:gd name="connsiteY76" fmla="*/ 251703 h 419040"/>
              <a:gd name="connsiteX77" fmla="*/ 124156 w 464121"/>
              <a:gd name="connsiteY77" fmla="*/ 274391 h 419040"/>
              <a:gd name="connsiteX78" fmla="*/ 109013 w 464121"/>
              <a:gd name="connsiteY78" fmla="*/ 270614 h 419040"/>
              <a:gd name="connsiteX79" fmla="*/ 116016 w 464121"/>
              <a:gd name="connsiteY79" fmla="*/ 246423 h 419040"/>
              <a:gd name="connsiteX80" fmla="*/ 314811 w 464121"/>
              <a:gd name="connsiteY80" fmla="*/ 211671 h 419040"/>
              <a:gd name="connsiteX81" fmla="*/ 323227 w 464121"/>
              <a:gd name="connsiteY81" fmla="*/ 229035 h 419040"/>
              <a:gd name="connsiteX82" fmla="*/ 309731 w 464121"/>
              <a:gd name="connsiteY82" fmla="*/ 256989 h 419040"/>
              <a:gd name="connsiteX83" fmla="*/ 293296 w 464121"/>
              <a:gd name="connsiteY83" fmla="*/ 281254 h 419040"/>
              <a:gd name="connsiteX84" fmla="*/ 273973 w 464121"/>
              <a:gd name="connsiteY84" fmla="*/ 282685 h 419040"/>
              <a:gd name="connsiteX85" fmla="*/ 296305 w 464121"/>
              <a:gd name="connsiteY85" fmla="*/ 250253 h 419040"/>
              <a:gd name="connsiteX86" fmla="*/ 331711 w 464121"/>
              <a:gd name="connsiteY86" fmla="*/ 211464 h 419040"/>
              <a:gd name="connsiteX87" fmla="*/ 350237 w 464121"/>
              <a:gd name="connsiteY87" fmla="*/ 249965 h 419040"/>
              <a:gd name="connsiteX88" fmla="*/ 356398 w 464121"/>
              <a:gd name="connsiteY88" fmla="*/ 270292 h 419040"/>
              <a:gd name="connsiteX89" fmla="*/ 341755 w 464121"/>
              <a:gd name="connsiteY89" fmla="*/ 273944 h 419040"/>
              <a:gd name="connsiteX90" fmla="*/ 335960 w 464121"/>
              <a:gd name="connsiteY90" fmla="*/ 255304 h 419040"/>
              <a:gd name="connsiteX91" fmla="*/ 323227 w 464121"/>
              <a:gd name="connsiteY91" fmla="*/ 229035 h 419040"/>
              <a:gd name="connsiteX92" fmla="*/ 150329 w 464121"/>
              <a:gd name="connsiteY92" fmla="*/ 211400 h 419040"/>
              <a:gd name="connsiteX93" fmla="*/ 168737 w 464121"/>
              <a:gd name="connsiteY93" fmla="*/ 249297 h 419040"/>
              <a:gd name="connsiteX94" fmla="*/ 191411 w 464121"/>
              <a:gd name="connsiteY94" fmla="*/ 282778 h 419040"/>
              <a:gd name="connsiteX95" fmla="*/ 170029 w 464121"/>
              <a:gd name="connsiteY95" fmla="*/ 281195 h 419040"/>
              <a:gd name="connsiteX96" fmla="*/ 154355 w 464121"/>
              <a:gd name="connsiteY96" fmla="*/ 257945 h 419040"/>
              <a:gd name="connsiteX97" fmla="*/ 141016 w 464121"/>
              <a:gd name="connsiteY97" fmla="*/ 230579 h 419040"/>
              <a:gd name="connsiteX98" fmla="*/ 232079 w 464121"/>
              <a:gd name="connsiteY98" fmla="*/ 190841 h 419040"/>
              <a:gd name="connsiteX99" fmla="*/ 210009 w 464121"/>
              <a:gd name="connsiteY99" fmla="*/ 212915 h 419040"/>
              <a:gd name="connsiteX100" fmla="*/ 232079 w 464121"/>
              <a:gd name="connsiteY100" fmla="*/ 234945 h 419040"/>
              <a:gd name="connsiteX101" fmla="*/ 254149 w 464121"/>
              <a:gd name="connsiteY101" fmla="*/ 212915 h 419040"/>
              <a:gd name="connsiteX102" fmla="*/ 232079 w 464121"/>
              <a:gd name="connsiteY102" fmla="*/ 190841 h 419040"/>
              <a:gd name="connsiteX103" fmla="*/ 445445 w 464121"/>
              <a:gd name="connsiteY103" fmla="*/ 177023 h 419040"/>
              <a:gd name="connsiteX104" fmla="*/ 446063 w 464121"/>
              <a:gd name="connsiteY104" fmla="*/ 177381 h 419040"/>
              <a:gd name="connsiteX105" fmla="*/ 464121 w 464121"/>
              <a:gd name="connsiteY105" fmla="*/ 212917 h 419040"/>
              <a:gd name="connsiteX106" fmla="*/ 396987 w 464121"/>
              <a:gd name="connsiteY106" fmla="*/ 276548 h 419040"/>
              <a:gd name="connsiteX107" fmla="*/ 361065 w 464121"/>
              <a:gd name="connsiteY107" fmla="*/ 285690 h 419040"/>
              <a:gd name="connsiteX108" fmla="*/ 356398 w 464121"/>
              <a:gd name="connsiteY108" fmla="*/ 270292 h 419040"/>
              <a:gd name="connsiteX109" fmla="*/ 388960 w 464121"/>
              <a:gd name="connsiteY109" fmla="*/ 262171 h 419040"/>
              <a:gd name="connsiteX110" fmla="*/ 448784 w 464121"/>
              <a:gd name="connsiteY110" fmla="*/ 211961 h 419040"/>
              <a:gd name="connsiteX111" fmla="*/ 436374 w 464121"/>
              <a:gd name="connsiteY111" fmla="*/ 190947 h 419040"/>
              <a:gd name="connsiteX112" fmla="*/ 440493 w 464121"/>
              <a:gd name="connsiteY112" fmla="*/ 189283 h 419040"/>
              <a:gd name="connsiteX113" fmla="*/ 232079 w 464121"/>
              <a:gd name="connsiteY113" fmla="*/ 175503 h 419040"/>
              <a:gd name="connsiteX114" fmla="*/ 269486 w 464121"/>
              <a:gd name="connsiteY114" fmla="*/ 212915 h 419040"/>
              <a:gd name="connsiteX115" fmla="*/ 232079 w 464121"/>
              <a:gd name="connsiteY115" fmla="*/ 250284 h 419040"/>
              <a:gd name="connsiteX116" fmla="*/ 194672 w 464121"/>
              <a:gd name="connsiteY116" fmla="*/ 212915 h 419040"/>
              <a:gd name="connsiteX117" fmla="*/ 232079 w 464121"/>
              <a:gd name="connsiteY117" fmla="*/ 175503 h 419040"/>
              <a:gd name="connsiteX118" fmla="*/ 404222 w 464121"/>
              <a:gd name="connsiteY118" fmla="*/ 169914 h 419040"/>
              <a:gd name="connsiteX119" fmla="*/ 433122 w 464121"/>
              <a:gd name="connsiteY119" fmla="*/ 185442 h 419040"/>
              <a:gd name="connsiteX120" fmla="*/ 436374 w 464121"/>
              <a:gd name="connsiteY120" fmla="*/ 190947 h 419040"/>
              <a:gd name="connsiteX121" fmla="*/ 424804 w 464121"/>
              <a:gd name="connsiteY121" fmla="*/ 195621 h 419040"/>
              <a:gd name="connsiteX122" fmla="*/ 402734 w 464121"/>
              <a:gd name="connsiteY122" fmla="*/ 173591 h 419040"/>
              <a:gd name="connsiteX123" fmla="*/ 424804 w 464121"/>
              <a:gd name="connsiteY123" fmla="*/ 166856 h 419040"/>
              <a:gd name="connsiteX124" fmla="*/ 431495 w 464121"/>
              <a:gd name="connsiteY124" fmla="*/ 173591 h 419040"/>
              <a:gd name="connsiteX125" fmla="*/ 424804 w 464121"/>
              <a:gd name="connsiteY125" fmla="*/ 180283 h 419040"/>
              <a:gd name="connsiteX126" fmla="*/ 418070 w 464121"/>
              <a:gd name="connsiteY126" fmla="*/ 173591 h 419040"/>
              <a:gd name="connsiteX127" fmla="*/ 424804 w 464121"/>
              <a:gd name="connsiteY127" fmla="*/ 166856 h 419040"/>
              <a:gd name="connsiteX128" fmla="*/ 424804 w 464121"/>
              <a:gd name="connsiteY128" fmla="*/ 151517 h 419040"/>
              <a:gd name="connsiteX129" fmla="*/ 446831 w 464121"/>
              <a:gd name="connsiteY129" fmla="*/ 173591 h 419040"/>
              <a:gd name="connsiteX130" fmla="*/ 445445 w 464121"/>
              <a:gd name="connsiteY130" fmla="*/ 177023 h 419040"/>
              <a:gd name="connsiteX131" fmla="*/ 411019 w 464121"/>
              <a:gd name="connsiteY131" fmla="*/ 157098 h 419040"/>
              <a:gd name="connsiteX132" fmla="*/ 341025 w 464121"/>
              <a:gd name="connsiteY132" fmla="*/ 149755 h 419040"/>
              <a:gd name="connsiteX133" fmla="*/ 355943 w 464121"/>
              <a:gd name="connsiteY133" fmla="*/ 153476 h 419040"/>
              <a:gd name="connsiteX134" fmla="*/ 349415 w 464121"/>
              <a:gd name="connsiteY134" fmla="*/ 174795 h 419040"/>
              <a:gd name="connsiteX135" fmla="*/ 331711 w 464121"/>
              <a:gd name="connsiteY135" fmla="*/ 211464 h 419040"/>
              <a:gd name="connsiteX136" fmla="*/ 323297 w 464121"/>
              <a:gd name="connsiteY136" fmla="*/ 193979 h 419040"/>
              <a:gd name="connsiteX137" fmla="*/ 334601 w 464121"/>
              <a:gd name="connsiteY137" fmla="*/ 170412 h 419040"/>
              <a:gd name="connsiteX138" fmla="*/ 124806 w 464121"/>
              <a:gd name="connsiteY138" fmla="*/ 149328 h 419040"/>
              <a:gd name="connsiteX139" fmla="*/ 131713 w 464121"/>
              <a:gd name="connsiteY139" fmla="*/ 173073 h 419040"/>
              <a:gd name="connsiteX140" fmla="*/ 141724 w 464121"/>
              <a:gd name="connsiteY140" fmla="*/ 193684 h 419040"/>
              <a:gd name="connsiteX141" fmla="*/ 132378 w 464121"/>
              <a:gd name="connsiteY141" fmla="*/ 212858 h 419040"/>
              <a:gd name="connsiteX142" fmla="*/ 116016 w 464121"/>
              <a:gd name="connsiteY142" fmla="*/ 179293 h 419040"/>
              <a:gd name="connsiteX143" fmla="*/ 108518 w 464121"/>
              <a:gd name="connsiteY143" fmla="*/ 153392 h 419040"/>
              <a:gd name="connsiteX144" fmla="*/ 274372 w 464121"/>
              <a:gd name="connsiteY144" fmla="*/ 141224 h 419040"/>
              <a:gd name="connsiteX145" fmla="*/ 293407 w 464121"/>
              <a:gd name="connsiteY145" fmla="*/ 142633 h 419040"/>
              <a:gd name="connsiteX146" fmla="*/ 310686 w 464121"/>
              <a:gd name="connsiteY146" fmla="*/ 167772 h 419040"/>
              <a:gd name="connsiteX147" fmla="*/ 323297 w 464121"/>
              <a:gd name="connsiteY147" fmla="*/ 193979 h 419040"/>
              <a:gd name="connsiteX148" fmla="*/ 314811 w 464121"/>
              <a:gd name="connsiteY148" fmla="*/ 211671 h 419040"/>
              <a:gd name="connsiteX149" fmla="*/ 297261 w 464121"/>
              <a:gd name="connsiteY149" fmla="*/ 175463 h 419040"/>
              <a:gd name="connsiteX150" fmla="*/ 190717 w 464121"/>
              <a:gd name="connsiteY150" fmla="*/ 141152 h 419040"/>
              <a:gd name="connsiteX151" fmla="*/ 167781 w 464121"/>
              <a:gd name="connsiteY151" fmla="*/ 175463 h 419040"/>
              <a:gd name="connsiteX152" fmla="*/ 150329 w 464121"/>
              <a:gd name="connsiteY152" fmla="*/ 211400 h 419040"/>
              <a:gd name="connsiteX153" fmla="*/ 141724 w 464121"/>
              <a:gd name="connsiteY153" fmla="*/ 193684 h 419040"/>
              <a:gd name="connsiteX154" fmla="*/ 154355 w 464121"/>
              <a:gd name="connsiteY154" fmla="*/ 167772 h 419040"/>
              <a:gd name="connsiteX155" fmla="*/ 171578 w 464121"/>
              <a:gd name="connsiteY155" fmla="*/ 142569 h 419040"/>
              <a:gd name="connsiteX156" fmla="*/ 360266 w 464121"/>
              <a:gd name="connsiteY156" fmla="*/ 139357 h 419040"/>
              <a:gd name="connsiteX157" fmla="*/ 396629 w 464121"/>
              <a:gd name="connsiteY157" fmla="*/ 148770 h 419040"/>
              <a:gd name="connsiteX158" fmla="*/ 411019 w 464121"/>
              <a:gd name="connsiteY158" fmla="*/ 157098 h 419040"/>
              <a:gd name="connsiteX159" fmla="*/ 409093 w 464121"/>
              <a:gd name="connsiteY159" fmla="*/ 157878 h 419040"/>
              <a:gd name="connsiteX160" fmla="*/ 404222 w 464121"/>
              <a:gd name="connsiteY160" fmla="*/ 169914 h 419040"/>
              <a:gd name="connsiteX161" fmla="*/ 388960 w 464121"/>
              <a:gd name="connsiteY161" fmla="*/ 161713 h 419040"/>
              <a:gd name="connsiteX162" fmla="*/ 355943 w 464121"/>
              <a:gd name="connsiteY162" fmla="*/ 153476 h 419040"/>
              <a:gd name="connsiteX163" fmla="*/ 104328 w 464121"/>
              <a:gd name="connsiteY163" fmla="*/ 138921 h 419040"/>
              <a:gd name="connsiteX164" fmla="*/ 108518 w 464121"/>
              <a:gd name="connsiteY164" fmla="*/ 153392 h 419040"/>
              <a:gd name="connsiteX165" fmla="*/ 75161 w 464121"/>
              <a:gd name="connsiteY165" fmla="*/ 161713 h 419040"/>
              <a:gd name="connsiteX166" fmla="*/ 15337 w 464121"/>
              <a:gd name="connsiteY166" fmla="*/ 211961 h 419040"/>
              <a:gd name="connsiteX167" fmla="*/ 75161 w 464121"/>
              <a:gd name="connsiteY167" fmla="*/ 262171 h 419040"/>
              <a:gd name="connsiteX168" fmla="*/ 109013 w 464121"/>
              <a:gd name="connsiteY168" fmla="*/ 270614 h 419040"/>
              <a:gd name="connsiteX169" fmla="*/ 104623 w 464121"/>
              <a:gd name="connsiteY169" fmla="*/ 285778 h 419040"/>
              <a:gd name="connsiteX170" fmla="*/ 67134 w 464121"/>
              <a:gd name="connsiteY170" fmla="*/ 276070 h 419040"/>
              <a:gd name="connsiteX171" fmla="*/ 0 w 464121"/>
              <a:gd name="connsiteY171" fmla="*/ 211961 h 419040"/>
              <a:gd name="connsiteX172" fmla="*/ 67492 w 464121"/>
              <a:gd name="connsiteY172" fmla="*/ 148292 h 419040"/>
              <a:gd name="connsiteX173" fmla="*/ 282383 w 464121"/>
              <a:gd name="connsiteY173" fmla="*/ 126595 h 419040"/>
              <a:gd name="connsiteX174" fmla="*/ 322925 w 464121"/>
              <a:gd name="connsiteY174" fmla="*/ 129691 h 419040"/>
              <a:gd name="connsiteX175" fmla="*/ 345451 w 464121"/>
              <a:gd name="connsiteY175" fmla="*/ 135522 h 419040"/>
              <a:gd name="connsiteX176" fmla="*/ 341025 w 464121"/>
              <a:gd name="connsiteY176" fmla="*/ 149755 h 419040"/>
              <a:gd name="connsiteX177" fmla="*/ 320529 w 464121"/>
              <a:gd name="connsiteY177" fmla="*/ 144641 h 419040"/>
              <a:gd name="connsiteX178" fmla="*/ 293407 w 464121"/>
              <a:gd name="connsiteY178" fmla="*/ 142633 h 419040"/>
              <a:gd name="connsiteX179" fmla="*/ 182594 w 464121"/>
              <a:gd name="connsiteY179" fmla="*/ 126448 h 419040"/>
              <a:gd name="connsiteX180" fmla="*/ 171578 w 464121"/>
              <a:gd name="connsiteY180" fmla="*/ 142569 h 419040"/>
              <a:gd name="connsiteX181" fmla="*/ 143592 w 464121"/>
              <a:gd name="connsiteY181" fmla="*/ 144641 h 419040"/>
              <a:gd name="connsiteX182" fmla="*/ 124806 w 464121"/>
              <a:gd name="connsiteY182" fmla="*/ 149328 h 419040"/>
              <a:gd name="connsiteX183" fmla="*/ 120576 w 464121"/>
              <a:gd name="connsiteY183" fmla="*/ 134787 h 419040"/>
              <a:gd name="connsiteX184" fmla="*/ 141196 w 464121"/>
              <a:gd name="connsiteY184" fmla="*/ 129542 h 419040"/>
              <a:gd name="connsiteX185" fmla="*/ 232061 w 464121"/>
              <a:gd name="connsiteY185" fmla="*/ 122752 h 419040"/>
              <a:gd name="connsiteX186" fmla="*/ 263637 w 464121"/>
              <a:gd name="connsiteY186" fmla="*/ 125164 h 419040"/>
              <a:gd name="connsiteX187" fmla="*/ 274372 w 464121"/>
              <a:gd name="connsiteY187" fmla="*/ 141224 h 419040"/>
              <a:gd name="connsiteX188" fmla="*/ 232061 w 464121"/>
              <a:gd name="connsiteY188" fmla="*/ 138091 h 419040"/>
              <a:gd name="connsiteX189" fmla="*/ 190717 w 464121"/>
              <a:gd name="connsiteY189" fmla="*/ 141152 h 419040"/>
              <a:gd name="connsiteX190" fmla="*/ 201490 w 464121"/>
              <a:gd name="connsiteY190" fmla="*/ 125037 h 419040"/>
              <a:gd name="connsiteX191" fmla="*/ 242481 w 464121"/>
              <a:gd name="connsiteY191" fmla="*/ 75825 h 419040"/>
              <a:gd name="connsiteX192" fmla="*/ 258960 w 464121"/>
              <a:gd name="connsiteY192" fmla="*/ 92518 h 419040"/>
              <a:gd name="connsiteX193" fmla="*/ 282383 w 464121"/>
              <a:gd name="connsiteY193" fmla="*/ 126595 h 419040"/>
              <a:gd name="connsiteX194" fmla="*/ 263637 w 464121"/>
              <a:gd name="connsiteY194" fmla="*/ 125164 h 419040"/>
              <a:gd name="connsiteX195" fmla="*/ 253646 w 464121"/>
              <a:gd name="connsiteY195" fmla="*/ 110219 h 419040"/>
              <a:gd name="connsiteX196" fmla="*/ 232521 w 464121"/>
              <a:gd name="connsiteY196" fmla="*/ 86845 h 419040"/>
              <a:gd name="connsiteX197" fmla="*/ 222332 w 464121"/>
              <a:gd name="connsiteY197" fmla="*/ 75572 h 419040"/>
              <a:gd name="connsiteX198" fmla="*/ 232521 w 464121"/>
              <a:gd name="connsiteY198" fmla="*/ 86845 h 419040"/>
              <a:gd name="connsiteX199" fmla="*/ 211396 w 464121"/>
              <a:gd name="connsiteY199" fmla="*/ 110219 h 419040"/>
              <a:gd name="connsiteX200" fmla="*/ 201490 w 464121"/>
              <a:gd name="connsiteY200" fmla="*/ 125037 h 419040"/>
              <a:gd name="connsiteX201" fmla="*/ 182594 w 464121"/>
              <a:gd name="connsiteY201" fmla="*/ 126448 h 419040"/>
              <a:gd name="connsiteX202" fmla="*/ 206067 w 464121"/>
              <a:gd name="connsiteY202" fmla="*/ 92099 h 419040"/>
              <a:gd name="connsiteX203" fmla="*/ 186599 w 464121"/>
              <a:gd name="connsiteY203" fmla="*/ 27535 h 419040"/>
              <a:gd name="connsiteX204" fmla="*/ 205441 w 464121"/>
              <a:gd name="connsiteY204" fmla="*/ 38302 h 419040"/>
              <a:gd name="connsiteX205" fmla="*/ 232267 w 464121"/>
              <a:gd name="connsiteY205" fmla="*/ 65477 h 419040"/>
              <a:gd name="connsiteX206" fmla="*/ 222332 w 464121"/>
              <a:gd name="connsiteY206" fmla="*/ 75572 h 419040"/>
              <a:gd name="connsiteX207" fmla="*/ 210117 w 464121"/>
              <a:gd name="connsiteY207" fmla="*/ 62057 h 419040"/>
              <a:gd name="connsiteX208" fmla="*/ 179325 w 464121"/>
              <a:gd name="connsiteY208" fmla="*/ 38961 h 419040"/>
              <a:gd name="connsiteX209" fmla="*/ 182220 w 464121"/>
              <a:gd name="connsiteY209" fmla="*/ 37766 h 419040"/>
              <a:gd name="connsiteX210" fmla="*/ 145807 w 464121"/>
              <a:gd name="connsiteY210" fmla="*/ 24467 h 419040"/>
              <a:gd name="connsiteX211" fmla="*/ 170360 w 464121"/>
              <a:gd name="connsiteY211" fmla="*/ 32237 h 419040"/>
              <a:gd name="connsiteX212" fmla="*/ 179325 w 464121"/>
              <a:gd name="connsiteY212" fmla="*/ 38961 h 419040"/>
              <a:gd name="connsiteX213" fmla="*/ 166867 w 464121"/>
              <a:gd name="connsiteY213" fmla="*/ 44104 h 419040"/>
              <a:gd name="connsiteX214" fmla="*/ 151178 w 464121"/>
              <a:gd name="connsiteY214" fmla="*/ 37766 h 419040"/>
              <a:gd name="connsiteX215" fmla="*/ 166284 w 464121"/>
              <a:gd name="connsiteY215" fmla="*/ 15926 h 419040"/>
              <a:gd name="connsiteX216" fmla="*/ 169015 w 464121"/>
              <a:gd name="connsiteY216" fmla="*/ 17487 h 419040"/>
              <a:gd name="connsiteX217" fmla="*/ 173601 w 464121"/>
              <a:gd name="connsiteY217" fmla="*/ 22074 h 419040"/>
              <a:gd name="connsiteX218" fmla="*/ 166867 w 464121"/>
              <a:gd name="connsiteY218" fmla="*/ 28765 h 419040"/>
              <a:gd name="connsiteX219" fmla="*/ 160176 w 464121"/>
              <a:gd name="connsiteY219" fmla="*/ 22074 h 419040"/>
              <a:gd name="connsiteX220" fmla="*/ 134384 w 464121"/>
              <a:gd name="connsiteY220" fmla="*/ 7050 h 419040"/>
              <a:gd name="connsiteX221" fmla="*/ 150039 w 464121"/>
              <a:gd name="connsiteY221" fmla="*/ 9185 h 419040"/>
              <a:gd name="connsiteX222" fmla="*/ 144840 w 464121"/>
              <a:gd name="connsiteY222" fmla="*/ 22074 h 419040"/>
              <a:gd name="connsiteX223" fmla="*/ 145807 w 464121"/>
              <a:gd name="connsiteY223" fmla="*/ 24467 h 419040"/>
              <a:gd name="connsiteX224" fmla="*/ 138062 w 464121"/>
              <a:gd name="connsiteY224" fmla="*/ 22017 h 419040"/>
              <a:gd name="connsiteX225" fmla="*/ 124636 w 464121"/>
              <a:gd name="connsiteY225" fmla="*/ 24885 h 419040"/>
              <a:gd name="connsiteX226" fmla="*/ 111210 w 464121"/>
              <a:gd name="connsiteY226" fmla="*/ 102586 h 419040"/>
              <a:gd name="connsiteX227" fmla="*/ 120576 w 464121"/>
              <a:gd name="connsiteY227" fmla="*/ 134787 h 419040"/>
              <a:gd name="connsiteX228" fmla="*/ 104328 w 464121"/>
              <a:gd name="connsiteY228" fmla="*/ 138921 h 419040"/>
              <a:gd name="connsiteX229" fmla="*/ 94916 w 464121"/>
              <a:gd name="connsiteY229" fmla="*/ 106410 h 419040"/>
              <a:gd name="connsiteX230" fmla="*/ 116033 w 464121"/>
              <a:gd name="connsiteY230" fmla="*/ 12413 h 419040"/>
              <a:gd name="connsiteX231" fmla="*/ 134384 w 464121"/>
              <a:gd name="connsiteY231" fmla="*/ 7050 h 419040"/>
              <a:gd name="connsiteX232" fmla="*/ 330017 w 464121"/>
              <a:gd name="connsiteY232" fmla="*/ 6370 h 419040"/>
              <a:gd name="connsiteX233" fmla="*/ 348053 w 464121"/>
              <a:gd name="connsiteY233" fmla="*/ 11457 h 419040"/>
              <a:gd name="connsiteX234" fmla="*/ 366628 w 464121"/>
              <a:gd name="connsiteY234" fmla="*/ 118581 h 419040"/>
              <a:gd name="connsiteX235" fmla="*/ 360266 w 464121"/>
              <a:gd name="connsiteY235" fmla="*/ 139357 h 419040"/>
              <a:gd name="connsiteX236" fmla="*/ 345451 w 464121"/>
              <a:gd name="connsiteY236" fmla="*/ 135522 h 419040"/>
              <a:gd name="connsiteX237" fmla="*/ 350819 w 464121"/>
              <a:gd name="connsiteY237" fmla="*/ 118260 h 419040"/>
              <a:gd name="connsiteX238" fmla="*/ 340406 w 464121"/>
              <a:gd name="connsiteY238" fmla="*/ 25841 h 419040"/>
              <a:gd name="connsiteX239" fmla="*/ 326980 w 464121"/>
              <a:gd name="connsiteY239" fmla="*/ 22017 h 419040"/>
              <a:gd name="connsiteX240" fmla="*/ 254925 w 464121"/>
              <a:gd name="connsiteY240" fmla="*/ 62057 h 419040"/>
              <a:gd name="connsiteX241" fmla="*/ 242481 w 464121"/>
              <a:gd name="connsiteY241" fmla="*/ 75825 h 419040"/>
              <a:gd name="connsiteX242" fmla="*/ 232267 w 464121"/>
              <a:gd name="connsiteY242" fmla="*/ 65477 h 419040"/>
              <a:gd name="connsiteX243" fmla="*/ 259481 w 464121"/>
              <a:gd name="connsiteY243" fmla="*/ 37824 h 419040"/>
              <a:gd name="connsiteX244" fmla="*/ 308757 w 464121"/>
              <a:gd name="connsiteY244" fmla="*/ 9444 h 419040"/>
              <a:gd name="connsiteX245" fmla="*/ 330017 w 464121"/>
              <a:gd name="connsiteY245" fmla="*/ 6370 h 419040"/>
              <a:gd name="connsiteX246" fmla="*/ 166867 w 464121"/>
              <a:gd name="connsiteY246" fmla="*/ 0 h 419040"/>
              <a:gd name="connsiteX247" fmla="*/ 188938 w 464121"/>
              <a:gd name="connsiteY247" fmla="*/ 22074 h 419040"/>
              <a:gd name="connsiteX248" fmla="*/ 186599 w 464121"/>
              <a:gd name="connsiteY248" fmla="*/ 27535 h 419040"/>
              <a:gd name="connsiteX249" fmla="*/ 169015 w 464121"/>
              <a:gd name="connsiteY249" fmla="*/ 17487 h 419040"/>
              <a:gd name="connsiteX250" fmla="*/ 166867 w 464121"/>
              <a:gd name="connsiteY250" fmla="*/ 15339 h 419040"/>
              <a:gd name="connsiteX251" fmla="*/ 166284 w 464121"/>
              <a:gd name="connsiteY251" fmla="*/ 15926 h 419040"/>
              <a:gd name="connsiteX252" fmla="*/ 155881 w 464121"/>
              <a:gd name="connsiteY252" fmla="*/ 9982 h 419040"/>
              <a:gd name="connsiteX253" fmla="*/ 150039 w 464121"/>
              <a:gd name="connsiteY253" fmla="*/ 9185 h 419040"/>
              <a:gd name="connsiteX254" fmla="*/ 151178 w 464121"/>
              <a:gd name="connsiteY254" fmla="*/ 6361 h 419040"/>
              <a:gd name="connsiteX255" fmla="*/ 166867 w 464121"/>
              <a:gd name="connsiteY255" fmla="*/ 0 h 41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464121" h="419040">
                <a:moveTo>
                  <a:pt x="197243" y="391907"/>
                </a:moveTo>
                <a:lnTo>
                  <a:pt x="198539" y="395109"/>
                </a:lnTo>
                <a:cubicBezTo>
                  <a:pt x="198539" y="407580"/>
                  <a:pt x="188938" y="417139"/>
                  <a:pt x="176469" y="417139"/>
                </a:cubicBezTo>
                <a:lnTo>
                  <a:pt x="163854" y="412050"/>
                </a:lnTo>
                <a:lnTo>
                  <a:pt x="170073" y="410425"/>
                </a:lnTo>
                <a:close/>
                <a:moveTo>
                  <a:pt x="176469" y="388374"/>
                </a:moveTo>
                <a:cubicBezTo>
                  <a:pt x="180292" y="388374"/>
                  <a:pt x="183159" y="391242"/>
                  <a:pt x="183159" y="395109"/>
                </a:cubicBezTo>
                <a:cubicBezTo>
                  <a:pt x="183159" y="398933"/>
                  <a:pt x="180292" y="401801"/>
                  <a:pt x="176469" y="401801"/>
                </a:cubicBezTo>
                <a:cubicBezTo>
                  <a:pt x="172645" y="401801"/>
                  <a:pt x="169735" y="398933"/>
                  <a:pt x="169735" y="395109"/>
                </a:cubicBezTo>
                <a:cubicBezTo>
                  <a:pt x="169735" y="391242"/>
                  <a:pt x="172645" y="388374"/>
                  <a:pt x="176469" y="388374"/>
                </a:cubicBezTo>
                <a:close/>
                <a:moveTo>
                  <a:pt x="176469" y="373035"/>
                </a:moveTo>
                <a:lnTo>
                  <a:pt x="189164" y="378175"/>
                </a:lnTo>
                <a:lnTo>
                  <a:pt x="155878" y="398761"/>
                </a:lnTo>
                <a:lnTo>
                  <a:pt x="154398" y="395109"/>
                </a:lnTo>
                <a:cubicBezTo>
                  <a:pt x="154398" y="382638"/>
                  <a:pt x="164000" y="373035"/>
                  <a:pt x="176469" y="373035"/>
                </a:cubicBezTo>
                <a:close/>
                <a:moveTo>
                  <a:pt x="221074" y="348394"/>
                </a:moveTo>
                <a:lnTo>
                  <a:pt x="231556" y="359919"/>
                </a:lnTo>
                <a:lnTo>
                  <a:pt x="208059" y="384535"/>
                </a:lnTo>
                <a:lnTo>
                  <a:pt x="197243" y="391907"/>
                </a:lnTo>
                <a:lnTo>
                  <a:pt x="192180" y="379396"/>
                </a:lnTo>
                <a:lnTo>
                  <a:pt x="189164" y="378175"/>
                </a:lnTo>
                <a:lnTo>
                  <a:pt x="197501" y="373019"/>
                </a:lnTo>
                <a:close/>
                <a:moveTo>
                  <a:pt x="281689" y="298391"/>
                </a:moveTo>
                <a:lnTo>
                  <a:pt x="260687" y="329399"/>
                </a:lnTo>
                <a:lnTo>
                  <a:pt x="242948" y="347984"/>
                </a:lnTo>
                <a:lnTo>
                  <a:pt x="232149" y="336825"/>
                </a:lnTo>
                <a:lnTo>
                  <a:pt x="248337" y="319915"/>
                </a:lnTo>
                <a:lnTo>
                  <a:pt x="262157" y="299844"/>
                </a:lnTo>
                <a:close/>
                <a:moveTo>
                  <a:pt x="181520" y="298240"/>
                </a:moveTo>
                <a:lnTo>
                  <a:pt x="202988" y="299872"/>
                </a:lnTo>
                <a:lnTo>
                  <a:pt x="218372" y="322588"/>
                </a:lnTo>
                <a:lnTo>
                  <a:pt x="232149" y="336825"/>
                </a:lnTo>
                <a:lnTo>
                  <a:pt x="221074" y="348394"/>
                </a:lnTo>
                <a:lnTo>
                  <a:pt x="198873" y="323981"/>
                </a:lnTo>
                <a:close/>
                <a:moveTo>
                  <a:pt x="104623" y="285778"/>
                </a:moveTo>
                <a:lnTo>
                  <a:pt x="119707" y="289684"/>
                </a:lnTo>
                <a:lnTo>
                  <a:pt x="110254" y="322174"/>
                </a:lnTo>
                <a:cubicBezTo>
                  <a:pt x="103563" y="362459"/>
                  <a:pt x="108342" y="391228"/>
                  <a:pt x="123680" y="399876"/>
                </a:cubicBezTo>
                <a:cubicBezTo>
                  <a:pt x="131349" y="404200"/>
                  <a:pt x="142135" y="403961"/>
                  <a:pt x="154839" y="399403"/>
                </a:cubicBezTo>
                <a:lnTo>
                  <a:pt x="155878" y="398761"/>
                </a:lnTo>
                <a:lnTo>
                  <a:pt x="160758" y="410801"/>
                </a:lnTo>
                <a:lnTo>
                  <a:pt x="163854" y="412050"/>
                </a:lnTo>
                <a:lnTo>
                  <a:pt x="137106" y="419040"/>
                </a:lnTo>
                <a:cubicBezTo>
                  <a:pt x="129459" y="419040"/>
                  <a:pt x="122724" y="417128"/>
                  <a:pt x="116033" y="413304"/>
                </a:cubicBezTo>
                <a:cubicBezTo>
                  <a:pt x="93960" y="400832"/>
                  <a:pt x="86270" y="367283"/>
                  <a:pt x="94916" y="319306"/>
                </a:cubicBezTo>
                <a:close/>
                <a:moveTo>
                  <a:pt x="361065" y="285690"/>
                </a:moveTo>
                <a:lnTo>
                  <a:pt x="367275" y="306179"/>
                </a:lnTo>
                <a:cubicBezTo>
                  <a:pt x="378740" y="358841"/>
                  <a:pt x="373278" y="399273"/>
                  <a:pt x="349009" y="413304"/>
                </a:cubicBezTo>
                <a:cubicBezTo>
                  <a:pt x="342318" y="417128"/>
                  <a:pt x="335583" y="419040"/>
                  <a:pt x="327936" y="419040"/>
                </a:cubicBezTo>
                <a:cubicBezTo>
                  <a:pt x="304929" y="419040"/>
                  <a:pt x="275677" y="402983"/>
                  <a:pt x="245105" y="374817"/>
                </a:cubicBezTo>
                <a:lnTo>
                  <a:pt x="231556" y="359919"/>
                </a:lnTo>
                <a:lnTo>
                  <a:pt x="242948" y="347984"/>
                </a:lnTo>
                <a:lnTo>
                  <a:pt x="267286" y="373133"/>
                </a:lnTo>
                <a:cubicBezTo>
                  <a:pt x="298455" y="398909"/>
                  <a:pt x="325546" y="408502"/>
                  <a:pt x="341362" y="399876"/>
                </a:cubicBezTo>
                <a:cubicBezTo>
                  <a:pt x="358616" y="389633"/>
                  <a:pt x="363127" y="355411"/>
                  <a:pt x="352172" y="307457"/>
                </a:cubicBezTo>
                <a:lnTo>
                  <a:pt x="346554" y="289383"/>
                </a:lnTo>
                <a:close/>
                <a:moveTo>
                  <a:pt x="273973" y="282685"/>
                </a:moveTo>
                <a:lnTo>
                  <a:pt x="262157" y="299844"/>
                </a:lnTo>
                <a:lnTo>
                  <a:pt x="232061" y="302082"/>
                </a:lnTo>
                <a:lnTo>
                  <a:pt x="202988" y="299872"/>
                </a:lnTo>
                <a:lnTo>
                  <a:pt x="191411" y="282778"/>
                </a:lnTo>
                <a:lnTo>
                  <a:pt x="232061" y="285787"/>
                </a:lnTo>
                <a:close/>
                <a:moveTo>
                  <a:pt x="124156" y="274391"/>
                </a:moveTo>
                <a:lnTo>
                  <a:pt x="143592" y="279238"/>
                </a:lnTo>
                <a:lnTo>
                  <a:pt x="170029" y="281195"/>
                </a:lnTo>
                <a:lnTo>
                  <a:pt x="181520" y="298240"/>
                </a:lnTo>
                <a:lnTo>
                  <a:pt x="140793" y="295144"/>
                </a:lnTo>
                <a:lnTo>
                  <a:pt x="119707" y="289684"/>
                </a:lnTo>
                <a:close/>
                <a:moveTo>
                  <a:pt x="341755" y="273944"/>
                </a:moveTo>
                <a:lnTo>
                  <a:pt x="346554" y="289383"/>
                </a:lnTo>
                <a:lnTo>
                  <a:pt x="323328" y="295293"/>
                </a:lnTo>
                <a:lnTo>
                  <a:pt x="281689" y="298391"/>
                </a:lnTo>
                <a:lnTo>
                  <a:pt x="293296" y="281254"/>
                </a:lnTo>
                <a:lnTo>
                  <a:pt x="320529" y="279238"/>
                </a:lnTo>
                <a:close/>
                <a:moveTo>
                  <a:pt x="132378" y="212858"/>
                </a:moveTo>
                <a:lnTo>
                  <a:pt x="141016" y="230579"/>
                </a:lnTo>
                <a:lnTo>
                  <a:pt x="130757" y="251703"/>
                </a:lnTo>
                <a:lnTo>
                  <a:pt x="124156" y="274391"/>
                </a:lnTo>
                <a:lnTo>
                  <a:pt x="109013" y="270614"/>
                </a:lnTo>
                <a:lnTo>
                  <a:pt x="116016" y="246423"/>
                </a:lnTo>
                <a:close/>
                <a:moveTo>
                  <a:pt x="314811" y="211671"/>
                </a:moveTo>
                <a:lnTo>
                  <a:pt x="323227" y="229035"/>
                </a:lnTo>
                <a:lnTo>
                  <a:pt x="309731" y="256989"/>
                </a:lnTo>
                <a:lnTo>
                  <a:pt x="293296" y="281254"/>
                </a:lnTo>
                <a:lnTo>
                  <a:pt x="273973" y="282685"/>
                </a:lnTo>
                <a:lnTo>
                  <a:pt x="296305" y="250253"/>
                </a:lnTo>
                <a:close/>
                <a:moveTo>
                  <a:pt x="331711" y="211464"/>
                </a:moveTo>
                <a:lnTo>
                  <a:pt x="350237" y="249965"/>
                </a:lnTo>
                <a:lnTo>
                  <a:pt x="356398" y="270292"/>
                </a:lnTo>
                <a:lnTo>
                  <a:pt x="341755" y="273944"/>
                </a:lnTo>
                <a:lnTo>
                  <a:pt x="335960" y="255304"/>
                </a:lnTo>
                <a:lnTo>
                  <a:pt x="323227" y="229035"/>
                </a:lnTo>
                <a:close/>
                <a:moveTo>
                  <a:pt x="150329" y="211400"/>
                </a:moveTo>
                <a:lnTo>
                  <a:pt x="168737" y="249297"/>
                </a:lnTo>
                <a:lnTo>
                  <a:pt x="191411" y="282778"/>
                </a:lnTo>
                <a:lnTo>
                  <a:pt x="170029" y="281195"/>
                </a:lnTo>
                <a:lnTo>
                  <a:pt x="154355" y="257945"/>
                </a:lnTo>
                <a:lnTo>
                  <a:pt x="141016" y="230579"/>
                </a:lnTo>
                <a:close/>
                <a:moveTo>
                  <a:pt x="232079" y="190841"/>
                </a:moveTo>
                <a:cubicBezTo>
                  <a:pt x="219610" y="190841"/>
                  <a:pt x="210009" y="200444"/>
                  <a:pt x="210009" y="212915"/>
                </a:cubicBezTo>
                <a:cubicBezTo>
                  <a:pt x="210009" y="225342"/>
                  <a:pt x="219610" y="234945"/>
                  <a:pt x="232079" y="234945"/>
                </a:cubicBezTo>
                <a:cubicBezTo>
                  <a:pt x="244548" y="234945"/>
                  <a:pt x="254149" y="225342"/>
                  <a:pt x="254149" y="212915"/>
                </a:cubicBezTo>
                <a:cubicBezTo>
                  <a:pt x="254149" y="200444"/>
                  <a:pt x="244548" y="190841"/>
                  <a:pt x="232079" y="190841"/>
                </a:cubicBezTo>
                <a:close/>
                <a:moveTo>
                  <a:pt x="445445" y="177023"/>
                </a:moveTo>
                <a:lnTo>
                  <a:pt x="446063" y="177381"/>
                </a:lnTo>
                <a:cubicBezTo>
                  <a:pt x="457707" y="188217"/>
                  <a:pt x="464121" y="200207"/>
                  <a:pt x="464121" y="212917"/>
                </a:cubicBezTo>
                <a:cubicBezTo>
                  <a:pt x="464121" y="238315"/>
                  <a:pt x="438703" y="260606"/>
                  <a:pt x="396987" y="276548"/>
                </a:cubicBezTo>
                <a:lnTo>
                  <a:pt x="361065" y="285690"/>
                </a:lnTo>
                <a:lnTo>
                  <a:pt x="356398" y="270292"/>
                </a:lnTo>
                <a:lnTo>
                  <a:pt x="388960" y="262171"/>
                </a:lnTo>
                <a:cubicBezTo>
                  <a:pt x="426961" y="248146"/>
                  <a:pt x="448784" y="229690"/>
                  <a:pt x="448784" y="211961"/>
                </a:cubicBezTo>
                <a:lnTo>
                  <a:pt x="436374" y="190947"/>
                </a:lnTo>
                <a:lnTo>
                  <a:pt x="440493" y="189283"/>
                </a:lnTo>
                <a:close/>
                <a:moveTo>
                  <a:pt x="232079" y="175503"/>
                </a:moveTo>
                <a:cubicBezTo>
                  <a:pt x="252194" y="175503"/>
                  <a:pt x="269486" y="192753"/>
                  <a:pt x="269486" y="212915"/>
                </a:cubicBezTo>
                <a:cubicBezTo>
                  <a:pt x="269486" y="233033"/>
                  <a:pt x="253150" y="250284"/>
                  <a:pt x="232079" y="250284"/>
                </a:cubicBezTo>
                <a:cubicBezTo>
                  <a:pt x="210964" y="250284"/>
                  <a:pt x="194672" y="233033"/>
                  <a:pt x="194672" y="212915"/>
                </a:cubicBezTo>
                <a:cubicBezTo>
                  <a:pt x="194672" y="192753"/>
                  <a:pt x="211920" y="175503"/>
                  <a:pt x="232079" y="175503"/>
                </a:cubicBezTo>
                <a:close/>
                <a:moveTo>
                  <a:pt x="404222" y="169914"/>
                </a:moveTo>
                <a:lnTo>
                  <a:pt x="433122" y="185442"/>
                </a:lnTo>
                <a:lnTo>
                  <a:pt x="436374" y="190947"/>
                </a:lnTo>
                <a:lnTo>
                  <a:pt x="424804" y="195621"/>
                </a:lnTo>
                <a:cubicBezTo>
                  <a:pt x="412335" y="195621"/>
                  <a:pt x="402734" y="186062"/>
                  <a:pt x="402734" y="173591"/>
                </a:cubicBezTo>
                <a:close/>
                <a:moveTo>
                  <a:pt x="424804" y="166856"/>
                </a:moveTo>
                <a:cubicBezTo>
                  <a:pt x="428627" y="166856"/>
                  <a:pt x="431495" y="169724"/>
                  <a:pt x="431495" y="173591"/>
                </a:cubicBezTo>
                <a:cubicBezTo>
                  <a:pt x="431495" y="177415"/>
                  <a:pt x="428627" y="180283"/>
                  <a:pt x="424804" y="180283"/>
                </a:cubicBezTo>
                <a:cubicBezTo>
                  <a:pt x="420981" y="180283"/>
                  <a:pt x="418070" y="177415"/>
                  <a:pt x="418070" y="173591"/>
                </a:cubicBezTo>
                <a:cubicBezTo>
                  <a:pt x="418070" y="169724"/>
                  <a:pt x="420981" y="166856"/>
                  <a:pt x="424804" y="166856"/>
                </a:cubicBezTo>
                <a:close/>
                <a:moveTo>
                  <a:pt x="424804" y="151517"/>
                </a:moveTo>
                <a:cubicBezTo>
                  <a:pt x="437273" y="151517"/>
                  <a:pt x="446831" y="161120"/>
                  <a:pt x="446831" y="173591"/>
                </a:cubicBezTo>
                <a:lnTo>
                  <a:pt x="445445" y="177023"/>
                </a:lnTo>
                <a:lnTo>
                  <a:pt x="411019" y="157098"/>
                </a:lnTo>
                <a:close/>
                <a:moveTo>
                  <a:pt x="341025" y="149755"/>
                </a:moveTo>
                <a:lnTo>
                  <a:pt x="355943" y="153476"/>
                </a:lnTo>
                <a:lnTo>
                  <a:pt x="349415" y="174795"/>
                </a:lnTo>
                <a:lnTo>
                  <a:pt x="331711" y="211464"/>
                </a:lnTo>
                <a:lnTo>
                  <a:pt x="323297" y="193979"/>
                </a:lnTo>
                <a:lnTo>
                  <a:pt x="334601" y="170412"/>
                </a:lnTo>
                <a:close/>
                <a:moveTo>
                  <a:pt x="124806" y="149328"/>
                </a:moveTo>
                <a:lnTo>
                  <a:pt x="131713" y="173073"/>
                </a:lnTo>
                <a:lnTo>
                  <a:pt x="141724" y="193684"/>
                </a:lnTo>
                <a:lnTo>
                  <a:pt x="132378" y="212858"/>
                </a:lnTo>
                <a:lnTo>
                  <a:pt x="116016" y="179293"/>
                </a:lnTo>
                <a:lnTo>
                  <a:pt x="108518" y="153392"/>
                </a:lnTo>
                <a:close/>
                <a:moveTo>
                  <a:pt x="274372" y="141224"/>
                </a:moveTo>
                <a:lnTo>
                  <a:pt x="293407" y="142633"/>
                </a:lnTo>
                <a:lnTo>
                  <a:pt x="310686" y="167772"/>
                </a:lnTo>
                <a:lnTo>
                  <a:pt x="323297" y="193979"/>
                </a:lnTo>
                <a:lnTo>
                  <a:pt x="314811" y="211671"/>
                </a:lnTo>
                <a:lnTo>
                  <a:pt x="297261" y="175463"/>
                </a:lnTo>
                <a:close/>
                <a:moveTo>
                  <a:pt x="190717" y="141152"/>
                </a:moveTo>
                <a:lnTo>
                  <a:pt x="167781" y="175463"/>
                </a:lnTo>
                <a:lnTo>
                  <a:pt x="150329" y="211400"/>
                </a:lnTo>
                <a:lnTo>
                  <a:pt x="141724" y="193684"/>
                </a:lnTo>
                <a:lnTo>
                  <a:pt x="154355" y="167772"/>
                </a:lnTo>
                <a:lnTo>
                  <a:pt x="171578" y="142569"/>
                </a:lnTo>
                <a:close/>
                <a:moveTo>
                  <a:pt x="360266" y="139357"/>
                </a:moveTo>
                <a:lnTo>
                  <a:pt x="396629" y="148770"/>
                </a:lnTo>
                <a:lnTo>
                  <a:pt x="411019" y="157098"/>
                </a:lnTo>
                <a:lnTo>
                  <a:pt x="409093" y="157878"/>
                </a:lnTo>
                <a:lnTo>
                  <a:pt x="404222" y="169914"/>
                </a:lnTo>
                <a:lnTo>
                  <a:pt x="388960" y="161713"/>
                </a:lnTo>
                <a:lnTo>
                  <a:pt x="355943" y="153476"/>
                </a:lnTo>
                <a:close/>
                <a:moveTo>
                  <a:pt x="104328" y="138921"/>
                </a:moveTo>
                <a:lnTo>
                  <a:pt x="108518" y="153392"/>
                </a:lnTo>
                <a:lnTo>
                  <a:pt x="75161" y="161713"/>
                </a:lnTo>
                <a:cubicBezTo>
                  <a:pt x="37160" y="175743"/>
                  <a:pt x="15337" y="194211"/>
                  <a:pt x="15337" y="211961"/>
                </a:cubicBezTo>
                <a:cubicBezTo>
                  <a:pt x="15337" y="229690"/>
                  <a:pt x="37160" y="248146"/>
                  <a:pt x="75161" y="262171"/>
                </a:cubicBezTo>
                <a:lnTo>
                  <a:pt x="109013" y="270614"/>
                </a:lnTo>
                <a:lnTo>
                  <a:pt x="104623" y="285778"/>
                </a:lnTo>
                <a:lnTo>
                  <a:pt x="67134" y="276070"/>
                </a:lnTo>
                <a:cubicBezTo>
                  <a:pt x="25418" y="259889"/>
                  <a:pt x="0" y="237359"/>
                  <a:pt x="0" y="211961"/>
                </a:cubicBezTo>
                <a:cubicBezTo>
                  <a:pt x="0" y="186541"/>
                  <a:pt x="25656" y="164239"/>
                  <a:pt x="67492" y="148292"/>
                </a:cubicBezTo>
                <a:close/>
                <a:moveTo>
                  <a:pt x="282383" y="126595"/>
                </a:moveTo>
                <a:lnTo>
                  <a:pt x="322925" y="129691"/>
                </a:lnTo>
                <a:lnTo>
                  <a:pt x="345451" y="135522"/>
                </a:lnTo>
                <a:lnTo>
                  <a:pt x="341025" y="149755"/>
                </a:lnTo>
                <a:lnTo>
                  <a:pt x="320529" y="144641"/>
                </a:lnTo>
                <a:lnTo>
                  <a:pt x="293407" y="142633"/>
                </a:lnTo>
                <a:close/>
                <a:moveTo>
                  <a:pt x="182594" y="126448"/>
                </a:moveTo>
                <a:lnTo>
                  <a:pt x="171578" y="142569"/>
                </a:lnTo>
                <a:lnTo>
                  <a:pt x="143592" y="144641"/>
                </a:lnTo>
                <a:lnTo>
                  <a:pt x="124806" y="149328"/>
                </a:lnTo>
                <a:lnTo>
                  <a:pt x="120576" y="134787"/>
                </a:lnTo>
                <a:lnTo>
                  <a:pt x="141196" y="129542"/>
                </a:lnTo>
                <a:close/>
                <a:moveTo>
                  <a:pt x="232061" y="122752"/>
                </a:moveTo>
                <a:lnTo>
                  <a:pt x="263637" y="125164"/>
                </a:lnTo>
                <a:lnTo>
                  <a:pt x="274372" y="141224"/>
                </a:lnTo>
                <a:lnTo>
                  <a:pt x="232061" y="138091"/>
                </a:lnTo>
                <a:lnTo>
                  <a:pt x="190717" y="141152"/>
                </a:lnTo>
                <a:lnTo>
                  <a:pt x="201490" y="125037"/>
                </a:lnTo>
                <a:close/>
                <a:moveTo>
                  <a:pt x="242481" y="75825"/>
                </a:moveTo>
                <a:lnTo>
                  <a:pt x="258960" y="92518"/>
                </a:lnTo>
                <a:lnTo>
                  <a:pt x="282383" y="126595"/>
                </a:lnTo>
                <a:lnTo>
                  <a:pt x="263637" y="125164"/>
                </a:lnTo>
                <a:lnTo>
                  <a:pt x="253646" y="110219"/>
                </a:lnTo>
                <a:lnTo>
                  <a:pt x="232521" y="86845"/>
                </a:lnTo>
                <a:close/>
                <a:moveTo>
                  <a:pt x="222332" y="75572"/>
                </a:moveTo>
                <a:lnTo>
                  <a:pt x="232521" y="86845"/>
                </a:lnTo>
                <a:lnTo>
                  <a:pt x="211396" y="110219"/>
                </a:lnTo>
                <a:lnTo>
                  <a:pt x="201490" y="125037"/>
                </a:lnTo>
                <a:lnTo>
                  <a:pt x="182594" y="126448"/>
                </a:lnTo>
                <a:lnTo>
                  <a:pt x="206067" y="92099"/>
                </a:lnTo>
                <a:close/>
                <a:moveTo>
                  <a:pt x="186599" y="27535"/>
                </a:moveTo>
                <a:lnTo>
                  <a:pt x="205441" y="38302"/>
                </a:lnTo>
                <a:lnTo>
                  <a:pt x="232267" y="65477"/>
                </a:lnTo>
                <a:lnTo>
                  <a:pt x="222332" y="75572"/>
                </a:lnTo>
                <a:lnTo>
                  <a:pt x="210117" y="62057"/>
                </a:lnTo>
                <a:lnTo>
                  <a:pt x="179325" y="38961"/>
                </a:lnTo>
                <a:lnTo>
                  <a:pt x="182220" y="37766"/>
                </a:lnTo>
                <a:close/>
                <a:moveTo>
                  <a:pt x="145807" y="24467"/>
                </a:moveTo>
                <a:lnTo>
                  <a:pt x="170360" y="32237"/>
                </a:lnTo>
                <a:lnTo>
                  <a:pt x="179325" y="38961"/>
                </a:lnTo>
                <a:lnTo>
                  <a:pt x="166867" y="44104"/>
                </a:lnTo>
                <a:cubicBezTo>
                  <a:pt x="160633" y="44104"/>
                  <a:pt x="155126" y="41714"/>
                  <a:pt x="151178" y="37766"/>
                </a:cubicBezTo>
                <a:close/>
                <a:moveTo>
                  <a:pt x="166284" y="15926"/>
                </a:moveTo>
                <a:lnTo>
                  <a:pt x="169015" y="17487"/>
                </a:lnTo>
                <a:lnTo>
                  <a:pt x="173601" y="22074"/>
                </a:lnTo>
                <a:cubicBezTo>
                  <a:pt x="173601" y="25898"/>
                  <a:pt x="170734" y="28765"/>
                  <a:pt x="166867" y="28765"/>
                </a:cubicBezTo>
                <a:cubicBezTo>
                  <a:pt x="163044" y="28765"/>
                  <a:pt x="160176" y="25898"/>
                  <a:pt x="160176" y="22074"/>
                </a:cubicBezTo>
                <a:close/>
                <a:moveTo>
                  <a:pt x="134384" y="7050"/>
                </a:moveTo>
                <a:lnTo>
                  <a:pt x="150039" y="9185"/>
                </a:lnTo>
                <a:lnTo>
                  <a:pt x="144840" y="22074"/>
                </a:lnTo>
                <a:lnTo>
                  <a:pt x="145807" y="24467"/>
                </a:lnTo>
                <a:lnTo>
                  <a:pt x="138062" y="22017"/>
                </a:lnTo>
                <a:cubicBezTo>
                  <a:pt x="133282" y="22017"/>
                  <a:pt x="128459" y="22973"/>
                  <a:pt x="124636" y="24885"/>
                </a:cubicBezTo>
                <a:cubicBezTo>
                  <a:pt x="109298" y="33533"/>
                  <a:pt x="103563" y="62301"/>
                  <a:pt x="111210" y="102586"/>
                </a:cubicBezTo>
                <a:lnTo>
                  <a:pt x="120576" y="134787"/>
                </a:lnTo>
                <a:lnTo>
                  <a:pt x="104328" y="138921"/>
                </a:lnTo>
                <a:lnTo>
                  <a:pt x="94916" y="106410"/>
                </a:lnTo>
                <a:cubicBezTo>
                  <a:pt x="86270" y="58434"/>
                  <a:pt x="93960" y="24885"/>
                  <a:pt x="116033" y="12413"/>
                </a:cubicBezTo>
                <a:cubicBezTo>
                  <a:pt x="121545" y="9175"/>
                  <a:pt x="127702" y="7421"/>
                  <a:pt x="134384" y="7050"/>
                </a:cubicBezTo>
                <a:close/>
                <a:moveTo>
                  <a:pt x="330017" y="6370"/>
                </a:moveTo>
                <a:cubicBezTo>
                  <a:pt x="336607" y="6675"/>
                  <a:pt x="342660" y="8339"/>
                  <a:pt x="348053" y="11457"/>
                </a:cubicBezTo>
                <a:cubicBezTo>
                  <a:pt x="372860" y="25488"/>
                  <a:pt x="378255" y="65919"/>
                  <a:pt x="366628" y="118581"/>
                </a:cubicBezTo>
                <a:lnTo>
                  <a:pt x="360266" y="139357"/>
                </a:lnTo>
                <a:lnTo>
                  <a:pt x="345451" y="135522"/>
                </a:lnTo>
                <a:lnTo>
                  <a:pt x="350819" y="118260"/>
                </a:lnTo>
                <a:cubicBezTo>
                  <a:pt x="361869" y="70305"/>
                  <a:pt x="357661" y="36083"/>
                  <a:pt x="340406" y="25841"/>
                </a:cubicBezTo>
                <a:cubicBezTo>
                  <a:pt x="336539" y="22973"/>
                  <a:pt x="331759" y="22017"/>
                  <a:pt x="326980" y="22017"/>
                </a:cubicBezTo>
                <a:cubicBezTo>
                  <a:pt x="308753" y="22017"/>
                  <a:pt x="283096" y="35923"/>
                  <a:pt x="254925" y="62057"/>
                </a:cubicBezTo>
                <a:lnTo>
                  <a:pt x="242481" y="75825"/>
                </a:lnTo>
                <a:lnTo>
                  <a:pt x="232267" y="65477"/>
                </a:lnTo>
                <a:lnTo>
                  <a:pt x="259481" y="37824"/>
                </a:lnTo>
                <a:cubicBezTo>
                  <a:pt x="276921" y="23798"/>
                  <a:pt x="293670" y="14088"/>
                  <a:pt x="308757" y="9444"/>
                </a:cubicBezTo>
                <a:cubicBezTo>
                  <a:pt x="316300" y="7122"/>
                  <a:pt x="323428" y="6066"/>
                  <a:pt x="330017" y="6370"/>
                </a:cubicBezTo>
                <a:close/>
                <a:moveTo>
                  <a:pt x="166867" y="0"/>
                </a:moveTo>
                <a:cubicBezTo>
                  <a:pt x="179336" y="0"/>
                  <a:pt x="188938" y="9603"/>
                  <a:pt x="188938" y="22074"/>
                </a:cubicBezTo>
                <a:lnTo>
                  <a:pt x="186599" y="27535"/>
                </a:lnTo>
                <a:lnTo>
                  <a:pt x="169015" y="17487"/>
                </a:lnTo>
                <a:lnTo>
                  <a:pt x="166867" y="15339"/>
                </a:lnTo>
                <a:lnTo>
                  <a:pt x="166284" y="15926"/>
                </a:lnTo>
                <a:lnTo>
                  <a:pt x="155881" y="9982"/>
                </a:lnTo>
                <a:lnTo>
                  <a:pt x="150039" y="9185"/>
                </a:lnTo>
                <a:lnTo>
                  <a:pt x="151178" y="6361"/>
                </a:lnTo>
                <a:cubicBezTo>
                  <a:pt x="155126" y="2401"/>
                  <a:pt x="160633" y="0"/>
                  <a:pt x="166867" y="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8B69F9F4-F0AF-072C-CA59-81C4437F2C5C}"/>
              </a:ext>
            </a:extLst>
          </p:cNvPr>
          <p:cNvSpPr txBox="1"/>
          <p:nvPr/>
        </p:nvSpPr>
        <p:spPr>
          <a:xfrm>
            <a:off x="3565663" y="1714185"/>
            <a:ext cx="8184903" cy="4453335"/>
          </a:xfrm>
          <a:prstGeom prst="rect">
            <a:avLst/>
          </a:prstGeom>
          <a:noFill/>
        </p:spPr>
        <p:txBody>
          <a:bodyPr wrap="square">
            <a:spAutoFit/>
          </a:bodyPr>
          <a:lstStyle/>
          <a:p>
            <a:pPr marL="285750" indent="-285750">
              <a:lnSpc>
                <a:spcPct val="120000"/>
              </a:lnSpc>
              <a:spcAft>
                <a:spcPts val="1000"/>
              </a:spcAft>
              <a:buFont typeface="Arial" panose="020B0604020202020204" pitchFamily="34" charset="0"/>
              <a:buChar char="•"/>
            </a:pPr>
            <a:r>
              <a:rPr lang="zh-CN" altLang="en-US" sz="1400" dirty="0">
                <a:solidFill>
                  <a:schemeClr val="accent3">
                    <a:lumMod val="50000"/>
                  </a:schemeClr>
                </a:solidFill>
                <a:latin typeface="Arial" panose="020B0604020202020204" pitchFamily="34" charset="0"/>
                <a:cs typeface="Arial" panose="020B0604020202020204" pitchFamily="34" charset="0"/>
              </a:rPr>
              <a:t>Focus on developing reliable Computer Vision applications where public acceptance is higher </a:t>
            </a:r>
          </a:p>
          <a:p>
            <a:pPr marL="285750" indent="-285750">
              <a:lnSpc>
                <a:spcPct val="120000"/>
              </a:lnSpc>
              <a:spcAft>
                <a:spcPts val="1000"/>
              </a:spcAft>
              <a:buFont typeface="Arial" panose="020B0604020202020204" pitchFamily="34" charset="0"/>
              <a:buChar char="•"/>
            </a:pPr>
            <a:r>
              <a:rPr lang="zh-CN" altLang="en-US" sz="1400" dirty="0">
                <a:solidFill>
                  <a:schemeClr val="accent3">
                    <a:lumMod val="50000"/>
                  </a:schemeClr>
                </a:solidFill>
                <a:latin typeface="Arial" panose="020B0604020202020204" pitchFamily="34" charset="0"/>
                <a:cs typeface="Arial" panose="020B0604020202020204" pitchFamily="34" charset="0"/>
              </a:rPr>
              <a:t>Enhance privacy and security measures in Natural Language Processing implementations </a:t>
            </a:r>
          </a:p>
          <a:p>
            <a:pPr marL="285750" indent="-285750">
              <a:lnSpc>
                <a:spcPct val="120000"/>
              </a:lnSpc>
              <a:spcAft>
                <a:spcPts val="1000"/>
              </a:spcAft>
              <a:buFont typeface="Arial" panose="020B0604020202020204" pitchFamily="34" charset="0"/>
              <a:buChar char="•"/>
            </a:pPr>
            <a:r>
              <a:rPr lang="zh-CN" altLang="en-US" sz="1400" dirty="0">
                <a:solidFill>
                  <a:schemeClr val="accent3">
                    <a:lumMod val="50000"/>
                  </a:schemeClr>
                </a:solidFill>
                <a:latin typeface="Arial" panose="020B0604020202020204" pitchFamily="34" charset="0"/>
                <a:cs typeface="Arial" panose="020B0604020202020204" pitchFamily="34" charset="0"/>
              </a:rPr>
              <a:t>Maintain transparency in AI development to build public trust </a:t>
            </a:r>
            <a:endParaRPr lang="en-US" altLang="zh-CN" sz="1400" dirty="0">
              <a:solidFill>
                <a:schemeClr val="accent3">
                  <a:lumMod val="50000"/>
                </a:schemeClr>
              </a:solidFill>
              <a:latin typeface="Arial" panose="020B0604020202020204" pitchFamily="34" charset="0"/>
              <a:cs typeface="Arial" panose="020B0604020202020204" pitchFamily="34" charset="0"/>
            </a:endParaRPr>
          </a:p>
          <a:p>
            <a:pPr marL="285750" indent="-285750">
              <a:lnSpc>
                <a:spcPct val="120000"/>
              </a:lnSpc>
              <a:spcAft>
                <a:spcPts val="1000"/>
              </a:spcAft>
              <a:buFont typeface="Arial" panose="020B0604020202020204" pitchFamily="34" charset="0"/>
              <a:buChar char="•"/>
            </a:pPr>
            <a:endParaRPr lang="zh-CN" altLang="en-US" sz="1400" dirty="0">
              <a:solidFill>
                <a:schemeClr val="accent3">
                  <a:lumMod val="50000"/>
                </a:schemeClr>
              </a:solidFill>
              <a:latin typeface="Arial" panose="020B0604020202020204" pitchFamily="34" charset="0"/>
              <a:cs typeface="Arial" panose="020B0604020202020204" pitchFamily="34" charset="0"/>
            </a:endParaRPr>
          </a:p>
          <a:p>
            <a:pPr marL="285750" indent="-285750">
              <a:lnSpc>
                <a:spcPct val="120000"/>
              </a:lnSpc>
              <a:spcAft>
                <a:spcPts val="1000"/>
              </a:spcAft>
              <a:buFont typeface="Arial" panose="020B0604020202020204" pitchFamily="34" charset="0"/>
              <a:buChar char="•"/>
            </a:pPr>
            <a:r>
              <a:rPr lang="zh-CN" altLang="en-US" sz="1400" dirty="0">
                <a:solidFill>
                  <a:schemeClr val="accent3">
                    <a:lumMod val="50000"/>
                  </a:schemeClr>
                </a:solidFill>
                <a:latin typeface="Arial" panose="020B0604020202020204" pitchFamily="34" charset="0"/>
                <a:cs typeface="Arial" panose="020B0604020202020204" pitchFamily="34" charset="0"/>
              </a:rPr>
              <a:t>Finance, healthcare, and media sectors should prioritize gradual AI integration while addressing sector-specific concerns </a:t>
            </a:r>
          </a:p>
          <a:p>
            <a:pPr marL="285750" indent="-285750">
              <a:lnSpc>
                <a:spcPct val="120000"/>
              </a:lnSpc>
              <a:spcAft>
                <a:spcPts val="1000"/>
              </a:spcAft>
              <a:buFont typeface="Arial" panose="020B0604020202020204" pitchFamily="34" charset="0"/>
              <a:buChar char="•"/>
            </a:pPr>
            <a:r>
              <a:rPr lang="zh-CN" altLang="en-US" sz="1400" dirty="0">
                <a:solidFill>
                  <a:schemeClr val="accent3">
                    <a:lumMod val="50000"/>
                  </a:schemeClr>
                </a:solidFill>
                <a:latin typeface="Arial" panose="020B0604020202020204" pitchFamily="34" charset="0"/>
                <a:cs typeface="Arial" panose="020B0604020202020204" pitchFamily="34" charset="0"/>
              </a:rPr>
              <a:t>Smaller organizations should start with proven AI solutions rather than cutting-edge applications </a:t>
            </a:r>
          </a:p>
          <a:p>
            <a:pPr marL="285750" indent="-285750">
              <a:lnSpc>
                <a:spcPct val="120000"/>
              </a:lnSpc>
              <a:spcAft>
                <a:spcPts val="1000"/>
              </a:spcAft>
              <a:buFont typeface="Arial" panose="020B0604020202020204" pitchFamily="34" charset="0"/>
              <a:buChar char="•"/>
            </a:pPr>
            <a:r>
              <a:rPr lang="zh-CN" altLang="en-US" sz="1400" dirty="0">
                <a:solidFill>
                  <a:schemeClr val="accent3">
                    <a:lumMod val="50000"/>
                  </a:schemeClr>
                </a:solidFill>
                <a:latin typeface="Arial" panose="020B0604020202020204" pitchFamily="34" charset="0"/>
                <a:cs typeface="Arial" panose="020B0604020202020204" pitchFamily="34" charset="0"/>
              </a:rPr>
              <a:t>Develop comprehensive employee training programs before implementing AI automation </a:t>
            </a:r>
            <a:endParaRPr lang="en-US" altLang="zh-CN" sz="1400" dirty="0">
              <a:solidFill>
                <a:schemeClr val="accent3">
                  <a:lumMod val="50000"/>
                </a:schemeClr>
              </a:solidFill>
              <a:latin typeface="Arial" panose="020B0604020202020204" pitchFamily="34" charset="0"/>
              <a:cs typeface="Arial" panose="020B0604020202020204" pitchFamily="34" charset="0"/>
            </a:endParaRPr>
          </a:p>
          <a:p>
            <a:pPr marL="285750" indent="-285750">
              <a:lnSpc>
                <a:spcPct val="120000"/>
              </a:lnSpc>
              <a:spcAft>
                <a:spcPts val="1000"/>
              </a:spcAft>
              <a:buFont typeface="Arial" panose="020B0604020202020204" pitchFamily="34" charset="0"/>
              <a:buChar char="•"/>
            </a:pPr>
            <a:endParaRPr lang="zh-CN" altLang="en-US" sz="1400" dirty="0">
              <a:solidFill>
                <a:schemeClr val="accent3">
                  <a:lumMod val="50000"/>
                </a:schemeClr>
              </a:solidFill>
              <a:latin typeface="Arial" panose="020B0604020202020204" pitchFamily="34" charset="0"/>
              <a:cs typeface="Arial" panose="020B0604020202020204" pitchFamily="34" charset="0"/>
            </a:endParaRPr>
          </a:p>
          <a:p>
            <a:pPr marL="285750" indent="-285750">
              <a:lnSpc>
                <a:spcPct val="120000"/>
              </a:lnSpc>
              <a:spcAft>
                <a:spcPts val="1000"/>
              </a:spcAft>
              <a:buFont typeface="Arial" panose="020B0604020202020204" pitchFamily="34" charset="0"/>
              <a:buChar char="•"/>
            </a:pPr>
            <a:r>
              <a:rPr lang="zh-CN" altLang="en-US" sz="1400" dirty="0">
                <a:solidFill>
                  <a:schemeClr val="accent3">
                    <a:lumMod val="50000"/>
                  </a:schemeClr>
                </a:solidFill>
                <a:latin typeface="Arial" panose="020B0604020202020204" pitchFamily="34" charset="0"/>
                <a:cs typeface="Arial" panose="020B0604020202020204" pitchFamily="34" charset="0"/>
              </a:rPr>
              <a:t>European companies should focus on compliance with strict EU regulations </a:t>
            </a:r>
          </a:p>
          <a:p>
            <a:pPr marL="285750" indent="-285750">
              <a:lnSpc>
                <a:spcPct val="120000"/>
              </a:lnSpc>
              <a:spcAft>
                <a:spcPts val="1000"/>
              </a:spcAft>
              <a:buFont typeface="Arial" panose="020B0604020202020204" pitchFamily="34" charset="0"/>
              <a:buChar char="•"/>
            </a:pPr>
            <a:r>
              <a:rPr lang="zh-CN" altLang="en-US" sz="1400" dirty="0">
                <a:solidFill>
                  <a:schemeClr val="accent3">
                    <a:lumMod val="50000"/>
                  </a:schemeClr>
                </a:solidFill>
                <a:latin typeface="Arial" panose="020B0604020202020204" pitchFamily="34" charset="0"/>
                <a:cs typeface="Arial" panose="020B0604020202020204" pitchFamily="34" charset="0"/>
              </a:rPr>
              <a:t>Developing market organizations should prioritize basic AI infrastructure development </a:t>
            </a:r>
          </a:p>
          <a:p>
            <a:pPr marL="285750" indent="-285750">
              <a:lnSpc>
                <a:spcPct val="120000"/>
              </a:lnSpc>
              <a:spcAft>
                <a:spcPts val="1000"/>
              </a:spcAft>
              <a:buFont typeface="Arial" panose="020B0604020202020204" pitchFamily="34" charset="0"/>
              <a:buChar char="•"/>
            </a:pPr>
            <a:r>
              <a:rPr lang="zh-CN" altLang="en-US" sz="1400" dirty="0">
                <a:solidFill>
                  <a:schemeClr val="accent3">
                    <a:lumMod val="50000"/>
                  </a:schemeClr>
                </a:solidFill>
                <a:latin typeface="Arial" panose="020B0604020202020204" pitchFamily="34" charset="0"/>
                <a:cs typeface="Arial" panose="020B0604020202020204" pitchFamily="34" charset="0"/>
              </a:rPr>
              <a:t>Global companies need region-specific AI implementation strategies</a:t>
            </a:r>
          </a:p>
        </p:txBody>
      </p:sp>
      <p:sp>
        <p:nvSpPr>
          <p:cNvPr id="19" name="文本框 18">
            <a:extLst>
              <a:ext uri="{FF2B5EF4-FFF2-40B4-BE49-F238E27FC236}">
                <a16:creationId xmlns:a16="http://schemas.microsoft.com/office/drawing/2014/main" id="{33D0BB31-ACFC-E81B-5F29-ED9F1D7944B3}"/>
              </a:ext>
            </a:extLst>
          </p:cNvPr>
          <p:cNvSpPr txBox="1"/>
          <p:nvPr/>
        </p:nvSpPr>
        <p:spPr>
          <a:xfrm>
            <a:off x="3565663" y="1224186"/>
            <a:ext cx="2902131" cy="360612"/>
          </a:xfrm>
          <a:prstGeom prst="rect">
            <a:avLst/>
          </a:prstGeom>
          <a:noFill/>
        </p:spPr>
        <p:txBody>
          <a:bodyPr wrap="square">
            <a:spAutoFit/>
          </a:bodyPr>
          <a:lstStyle/>
          <a:p>
            <a:pPr>
              <a:lnSpc>
                <a:spcPct val="120000"/>
              </a:lnSpc>
              <a:spcAft>
                <a:spcPts val="800"/>
              </a:spcAft>
            </a:pPr>
            <a:r>
              <a:rPr lang="en-US" altLang="zh-CN" sz="1600" b="1" dirty="0">
                <a:latin typeface="Arial" panose="020B0604020202020204" pitchFamily="34" charset="0"/>
                <a:cs typeface="Arial" panose="020B0604020202020204" pitchFamily="34" charset="0"/>
              </a:rPr>
              <a:t>For Organizations</a:t>
            </a:r>
          </a:p>
        </p:txBody>
      </p:sp>
      <p:sp>
        <p:nvSpPr>
          <p:cNvPr id="21" name="文本框 20">
            <a:extLst>
              <a:ext uri="{FF2B5EF4-FFF2-40B4-BE49-F238E27FC236}">
                <a16:creationId xmlns:a16="http://schemas.microsoft.com/office/drawing/2014/main" id="{760A5680-89EE-A7F6-DF6B-25688E91221E}"/>
              </a:ext>
            </a:extLst>
          </p:cNvPr>
          <p:cNvSpPr txBox="1"/>
          <p:nvPr/>
        </p:nvSpPr>
        <p:spPr>
          <a:xfrm>
            <a:off x="1128919" y="2483801"/>
            <a:ext cx="1893508" cy="338554"/>
          </a:xfrm>
          <a:prstGeom prst="rect">
            <a:avLst/>
          </a:prstGeom>
          <a:noFill/>
        </p:spPr>
        <p:txBody>
          <a:bodyPr wrap="square">
            <a:spAutoFit/>
          </a:bodyPr>
          <a:lstStyle/>
          <a:p>
            <a:r>
              <a:rPr lang="zh-CN" altLang="en-US" sz="1600" b="1" dirty="0">
                <a:solidFill>
                  <a:schemeClr val="accent3">
                    <a:lumMod val="50000"/>
                  </a:schemeClr>
                </a:solidFill>
                <a:latin typeface="Arial" panose="020B0604020202020204" pitchFamily="34" charset="0"/>
                <a:cs typeface="Arial" panose="020B0604020202020204" pitchFamily="34" charset="0"/>
              </a:rPr>
              <a:t>Tech Companies </a:t>
            </a:r>
            <a:endParaRPr lang="en-US" altLang="zh-CN" sz="1600" b="1" dirty="0">
              <a:solidFill>
                <a:schemeClr val="accent3">
                  <a:lumMod val="50000"/>
                </a:schemeClr>
              </a:solidFill>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11F79048-387F-600D-0813-2A714BA06068}"/>
              </a:ext>
            </a:extLst>
          </p:cNvPr>
          <p:cNvSpPr txBox="1"/>
          <p:nvPr/>
        </p:nvSpPr>
        <p:spPr>
          <a:xfrm>
            <a:off x="937183" y="4076029"/>
            <a:ext cx="2424211" cy="338554"/>
          </a:xfrm>
          <a:prstGeom prst="rect">
            <a:avLst/>
          </a:prstGeom>
          <a:noFill/>
        </p:spPr>
        <p:txBody>
          <a:bodyPr wrap="square">
            <a:spAutoFit/>
          </a:bodyPr>
          <a:lstStyle/>
          <a:p>
            <a:r>
              <a:rPr lang="zh-CN" altLang="en-US" sz="1600" b="1" dirty="0">
                <a:solidFill>
                  <a:schemeClr val="accent3">
                    <a:lumMod val="50000"/>
                  </a:schemeClr>
                </a:solidFill>
                <a:latin typeface="Arial" panose="020B0604020202020204" pitchFamily="34" charset="0"/>
                <a:cs typeface="Arial" panose="020B0604020202020204" pitchFamily="34" charset="0"/>
              </a:rPr>
              <a:t>Traditional Industries </a:t>
            </a:r>
            <a:endParaRPr lang="zh-CN" altLang="en-US" sz="1600" b="1" dirty="0">
              <a:solidFill>
                <a:schemeClr val="accent3">
                  <a:lumMod val="50000"/>
                </a:schemeClr>
              </a:solidFill>
            </a:endParaRPr>
          </a:p>
        </p:txBody>
      </p:sp>
      <p:sp>
        <p:nvSpPr>
          <p:cNvPr id="25" name="文本框 24">
            <a:extLst>
              <a:ext uri="{FF2B5EF4-FFF2-40B4-BE49-F238E27FC236}">
                <a16:creationId xmlns:a16="http://schemas.microsoft.com/office/drawing/2014/main" id="{919DE2AE-3D09-ABF9-4BC7-35454C59B42E}"/>
              </a:ext>
            </a:extLst>
          </p:cNvPr>
          <p:cNvSpPr txBox="1"/>
          <p:nvPr/>
        </p:nvSpPr>
        <p:spPr>
          <a:xfrm>
            <a:off x="809145" y="5734306"/>
            <a:ext cx="2680289" cy="338554"/>
          </a:xfrm>
          <a:prstGeom prst="rect">
            <a:avLst/>
          </a:prstGeom>
          <a:noFill/>
        </p:spPr>
        <p:txBody>
          <a:bodyPr wrap="square">
            <a:spAutoFit/>
          </a:bodyPr>
          <a:lstStyle/>
          <a:p>
            <a:r>
              <a:rPr lang="zh-CN" altLang="en-US" sz="1600" b="1" dirty="0">
                <a:solidFill>
                  <a:schemeClr val="accent3">
                    <a:lumMod val="50000"/>
                  </a:schemeClr>
                </a:solidFill>
                <a:latin typeface="Arial" panose="020B0604020202020204" pitchFamily="34" charset="0"/>
                <a:cs typeface="Arial" panose="020B0604020202020204" pitchFamily="34" charset="0"/>
              </a:rPr>
              <a:t>Regional Considerations</a:t>
            </a:r>
            <a:endParaRPr lang="zh-CN" altLang="en-US" sz="1600" b="1" dirty="0">
              <a:solidFill>
                <a:schemeClr val="accent3">
                  <a:lumMod val="50000"/>
                </a:schemeClr>
              </a:solidFill>
            </a:endParaRPr>
          </a:p>
        </p:txBody>
      </p:sp>
    </p:spTree>
    <p:extLst>
      <p:ext uri="{BB962C8B-B14F-4D97-AF65-F5344CB8AC3E}">
        <p14:creationId xmlns:p14="http://schemas.microsoft.com/office/powerpoint/2010/main" val="13702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0049F28-D17A-E9D5-5C54-E3ADB0213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D779800D-846A-78E3-9226-528214C835A1}"/>
              </a:ext>
            </a:extLst>
          </p:cNvPr>
          <p:cNvSpPr>
            <a:spLocks noGrp="1"/>
          </p:cNvSpPr>
          <p:nvPr>
            <p:ph type="title"/>
          </p:nvPr>
        </p:nvSpPr>
        <p:spPr>
          <a:xfrm>
            <a:off x="1387364" y="6417"/>
            <a:ext cx="7005147" cy="702874"/>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Article Clean-up and Filtering</a:t>
            </a:r>
          </a:p>
        </p:txBody>
      </p:sp>
      <p:sp>
        <p:nvSpPr>
          <p:cNvPr id="6" name="文本框 5">
            <a:extLst>
              <a:ext uri="{FF2B5EF4-FFF2-40B4-BE49-F238E27FC236}">
                <a16:creationId xmlns:a16="http://schemas.microsoft.com/office/drawing/2014/main" id="{EB689860-FFCA-7FC5-4EED-6E5F4A3A7F73}"/>
              </a:ext>
            </a:extLst>
          </p:cNvPr>
          <p:cNvSpPr txBox="1"/>
          <p:nvPr/>
        </p:nvSpPr>
        <p:spPr>
          <a:xfrm>
            <a:off x="1387364" y="709291"/>
            <a:ext cx="10384222" cy="523220"/>
          </a:xfrm>
          <a:prstGeom prst="rect">
            <a:avLst/>
          </a:prstGeom>
          <a:noFill/>
        </p:spPr>
        <p:txBody>
          <a:bodyPr wrap="square" rtlCol="0">
            <a:spAutoFit/>
          </a:bodyPr>
          <a:lstStyle/>
          <a:p>
            <a:r>
              <a:rPr lang="en-US" altLang="zh-CN" sz="1400" i="1" dirty="0">
                <a:latin typeface="Arial" panose="020B0604020202020204" pitchFamily="34" charset="0"/>
                <a:cs typeface="Arial" panose="020B0604020202020204" pitchFamily="34" charset="0"/>
              </a:rPr>
              <a:t>To ensure the </a:t>
            </a:r>
            <a:r>
              <a:rPr lang="en-US" altLang="zh-CN" sz="1400" b="1" i="1" dirty="0">
                <a:latin typeface="Arial" panose="020B0604020202020204" pitchFamily="34" charset="0"/>
                <a:cs typeface="Arial" panose="020B0604020202020204" pitchFamily="34" charset="0"/>
              </a:rPr>
              <a:t>data quality </a:t>
            </a:r>
            <a:r>
              <a:rPr lang="en-US" altLang="zh-CN" sz="1400" i="1" dirty="0">
                <a:latin typeface="Arial" panose="020B0604020202020204" pitchFamily="34" charset="0"/>
                <a:cs typeface="Arial" panose="020B0604020202020204" pitchFamily="34" charset="0"/>
              </a:rPr>
              <a:t>while focusing on business and technology relevant content for efficient analysis, I apply a </a:t>
            </a:r>
            <a:r>
              <a:rPr lang="en-US" altLang="zh-CN" sz="1400" b="1" i="1" dirty="0">
                <a:latin typeface="Arial" panose="020B0604020202020204" pitchFamily="34" charset="0"/>
                <a:cs typeface="Arial" panose="020B0604020202020204" pitchFamily="34" charset="0"/>
              </a:rPr>
              <a:t>three-step </a:t>
            </a:r>
            <a:r>
              <a:rPr lang="en-US" altLang="zh-CN" sz="1400" i="1" dirty="0">
                <a:latin typeface="Arial" panose="020B0604020202020204" pitchFamily="34" charset="0"/>
                <a:cs typeface="Arial" panose="020B0604020202020204" pitchFamily="34" charset="0"/>
              </a:rPr>
              <a:t>systemic approach:</a:t>
            </a:r>
            <a:endParaRPr lang="zh-CN" altLang="en-US" sz="1400" i="1"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F5EAF97A-0888-67D6-67D7-72A04F687CA8}"/>
              </a:ext>
            </a:extLst>
          </p:cNvPr>
          <p:cNvSpPr txBox="1"/>
          <p:nvPr/>
        </p:nvSpPr>
        <p:spPr>
          <a:xfrm>
            <a:off x="6537930" y="1232511"/>
            <a:ext cx="5601518" cy="5510932"/>
          </a:xfrm>
          <a:prstGeom prst="rect">
            <a:avLst/>
          </a:prstGeom>
          <a:noFill/>
        </p:spPr>
        <p:txBody>
          <a:bodyPr wrap="square">
            <a:spAutoFit/>
          </a:bodyPr>
          <a:lstStyle/>
          <a:p>
            <a:pPr>
              <a:lnSpc>
                <a:spcPct val="130000"/>
              </a:lnSpc>
            </a:pPr>
            <a:r>
              <a:rPr lang="en-US" altLang="zh-CN" sz="1400" b="1" dirty="0">
                <a:latin typeface="Arial" panose="020B0604020202020204" pitchFamily="34" charset="0"/>
                <a:cs typeface="Arial" panose="020B0604020202020204" pitchFamily="34" charset="0"/>
              </a:rPr>
              <a:t>Step 1: Initial Data Cleaning (180,564 samples left)</a:t>
            </a:r>
          </a:p>
          <a:p>
            <a:pPr marL="285750"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Cleaned various web elements and formatting residuals </a:t>
            </a:r>
          </a:p>
          <a:p>
            <a:pPr marL="285750"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Removed irrelevant artifacts (URLs, emails, non-ASCII characters) </a:t>
            </a:r>
          </a:p>
          <a:p>
            <a:pPr marL="285750"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Applied length-based filtering to remove outliers </a:t>
            </a:r>
          </a:p>
          <a:p>
            <a:pPr marL="285750"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Retained 180,564 articles after initial cleaning</a:t>
            </a:r>
          </a:p>
          <a:p>
            <a:pPr marL="285750" indent="-285750">
              <a:lnSpc>
                <a:spcPct val="130000"/>
              </a:lnSpc>
              <a:buFont typeface="Arial" panose="020B0604020202020204" pitchFamily="34" charset="0"/>
              <a:buChar char="•"/>
            </a:pPr>
            <a:endParaRPr lang="en-US" altLang="zh-CN" sz="1400" dirty="0">
              <a:latin typeface="Arial" panose="020B0604020202020204" pitchFamily="34" charset="0"/>
              <a:cs typeface="Arial" panose="020B0604020202020204" pitchFamily="34" charset="0"/>
            </a:endParaRPr>
          </a:p>
          <a:p>
            <a:pPr>
              <a:lnSpc>
                <a:spcPct val="130000"/>
              </a:lnSpc>
            </a:pPr>
            <a:r>
              <a:rPr lang="en-US" altLang="zh-CN" sz="1400" b="1" dirty="0">
                <a:latin typeface="Arial" panose="020B0604020202020204" pitchFamily="34" charset="0"/>
                <a:cs typeface="Arial" panose="020B0604020202020204" pitchFamily="34" charset="0"/>
              </a:rPr>
              <a:t>Step 2: Feature Extraction and Engineering</a:t>
            </a:r>
          </a:p>
          <a:p>
            <a:pPr marL="285750"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Performed linguistic analysis: </a:t>
            </a:r>
          </a:p>
          <a:p>
            <a:pPr marL="742950" lvl="1"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Basic text metrics (length, sentence structure)</a:t>
            </a:r>
          </a:p>
          <a:p>
            <a:pPr marL="742950" lvl="1"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Grammatical analysis (parts of speech)</a:t>
            </a:r>
          </a:p>
          <a:p>
            <a:pPr marL="742950" lvl="1"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Entity recognition (companies, products, locations)</a:t>
            </a:r>
          </a:p>
          <a:p>
            <a:pPr marL="285750"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Created composite features for: </a:t>
            </a:r>
          </a:p>
          <a:p>
            <a:pPr marL="742950" lvl="1"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Technology density, Business relevance, Industry impact</a:t>
            </a:r>
          </a:p>
          <a:p>
            <a:pPr marL="285750"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Applied domain-specific weighting system</a:t>
            </a:r>
          </a:p>
          <a:p>
            <a:pPr marL="285750" indent="-285750">
              <a:lnSpc>
                <a:spcPct val="130000"/>
              </a:lnSpc>
              <a:buFont typeface="Arial" panose="020B0604020202020204" pitchFamily="34" charset="0"/>
              <a:buChar char="•"/>
            </a:pPr>
            <a:endParaRPr lang="en-US" altLang="zh-CN" sz="1400" dirty="0">
              <a:latin typeface="Arial" panose="020B0604020202020204" pitchFamily="34" charset="0"/>
              <a:cs typeface="Arial" panose="020B0604020202020204" pitchFamily="34" charset="0"/>
            </a:endParaRPr>
          </a:p>
          <a:p>
            <a:pPr>
              <a:lnSpc>
                <a:spcPct val="130000"/>
              </a:lnSpc>
            </a:pPr>
            <a:r>
              <a:rPr lang="en-US" altLang="zh-CN" sz="1400" b="1" dirty="0">
                <a:latin typeface="Arial" panose="020B0604020202020204" pitchFamily="34" charset="0"/>
                <a:cs typeface="Arial" panose="020B0604020202020204" pitchFamily="34" charset="0"/>
              </a:rPr>
              <a:t>Step 3: Topic Modeling and Refinement (</a:t>
            </a:r>
            <a:r>
              <a:rPr lang="en-US" altLang="zh-CN" sz="1400" b="1" i="1" dirty="0">
                <a:solidFill>
                  <a:schemeClr val="accent3">
                    <a:lumMod val="50000"/>
                  </a:schemeClr>
                </a:solidFill>
                <a:latin typeface="Arial" panose="020B0604020202020204" pitchFamily="34" charset="0"/>
                <a:cs typeface="Arial" panose="020B0604020202020204" pitchFamily="34" charset="0"/>
              </a:rPr>
              <a:t>167,763 samples left</a:t>
            </a:r>
            <a:r>
              <a:rPr lang="en-US" altLang="zh-CN" sz="1400" b="1" dirty="0">
                <a:latin typeface="Arial" panose="020B0604020202020204" pitchFamily="34" charset="0"/>
                <a:cs typeface="Arial" panose="020B0604020202020204" pitchFamily="34" charset="0"/>
              </a:rPr>
              <a:t>)</a:t>
            </a:r>
          </a:p>
          <a:p>
            <a:pPr marL="285750"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Conducted topic analysis for major themes</a:t>
            </a:r>
          </a:p>
          <a:p>
            <a:pPr marL="285750"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Evaluated and optimized topic count</a:t>
            </a:r>
          </a:p>
          <a:p>
            <a:pPr marL="285750"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Selected 8 distinct topics </a:t>
            </a:r>
            <a:endParaRPr lang="en-US" altLang="zh-CN" sz="1050" dirty="0">
              <a:latin typeface="Arial" panose="020B0604020202020204" pitchFamily="34" charset="0"/>
              <a:cs typeface="Arial" panose="020B0604020202020204" pitchFamily="34" charset="0"/>
            </a:endParaRPr>
          </a:p>
          <a:p>
            <a:pPr marL="285750" indent="-285750">
              <a:lnSpc>
                <a:spcPct val="13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Applied 0.55 probability threshold and 90% retention rate</a:t>
            </a:r>
          </a:p>
          <a:p>
            <a:pPr marL="285750" indent="-285750">
              <a:lnSpc>
                <a:spcPct val="130000"/>
              </a:lnSpc>
              <a:buFont typeface="Arial" panose="020B0604020202020204" pitchFamily="34" charset="0"/>
              <a:buChar char="•"/>
            </a:pPr>
            <a:r>
              <a:rPr lang="en-US" altLang="zh-CN" sz="1100" dirty="0">
                <a:latin typeface="Arial" panose="020B0604020202020204" pitchFamily="34" charset="0"/>
                <a:cs typeface="Arial" panose="020B0604020202020204" pitchFamily="34" charset="0"/>
              </a:rPr>
              <a:t>Topic distribution after refinement: </a:t>
            </a:r>
            <a:r>
              <a:rPr lang="fr-FR" altLang="zh-CN" sz="1100" dirty="0">
                <a:latin typeface="Arial" panose="020B0604020202020204" pitchFamily="34" charset="0"/>
                <a:cs typeface="Arial" panose="020B0604020202020204" pitchFamily="34" charset="0"/>
              </a:rPr>
              <a:t>Topic 0 -11.1%, Topic 1-6.8%; Topic 2 -15.3%; Topic 3 - 20.6%; Topic 4 - 0.3%; Topic 5 - 18.3%; Topic 6 - 7.6%; Topic 7 - 20.1%</a:t>
            </a:r>
            <a:endParaRPr lang="en-US" altLang="zh-CN" sz="1100" dirty="0">
              <a:latin typeface="Arial" panose="020B0604020202020204" pitchFamily="34" charset="0"/>
              <a:cs typeface="Arial" panose="020B0604020202020204" pitchFamily="34" charset="0"/>
            </a:endParaRPr>
          </a:p>
        </p:txBody>
      </p:sp>
      <p:pic>
        <p:nvPicPr>
          <p:cNvPr id="5123" name="Picture 3">
            <a:extLst>
              <a:ext uri="{FF2B5EF4-FFF2-40B4-BE49-F238E27FC236}">
                <a16:creationId xmlns:a16="http://schemas.microsoft.com/office/drawing/2014/main" id="{2EA8052F-45D7-21EB-8CC5-E8BD334D1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781" y="1361579"/>
            <a:ext cx="6231233" cy="265164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073E54F2-BFD2-DF0E-86F2-97C3866D8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82" y="4066766"/>
            <a:ext cx="2794350" cy="2727164"/>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2C88A562-FAB1-B149-1989-5680D75E04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3919" y="4066766"/>
            <a:ext cx="3400096" cy="272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363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Chicago Essay Guide - Ivy Scholars">
            <a:extLst>
              <a:ext uri="{FF2B5EF4-FFF2-40B4-BE49-F238E27FC236}">
                <a16:creationId xmlns:a16="http://schemas.microsoft.com/office/drawing/2014/main" id="{00049F28-D17A-E9D5-5C54-E3ADB0213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D779800D-846A-78E3-9226-528214C835A1}"/>
              </a:ext>
            </a:extLst>
          </p:cNvPr>
          <p:cNvSpPr>
            <a:spLocks noGrp="1"/>
          </p:cNvSpPr>
          <p:nvPr>
            <p:ph type="title"/>
          </p:nvPr>
        </p:nvSpPr>
        <p:spPr>
          <a:xfrm>
            <a:off x="1403130" y="210207"/>
            <a:ext cx="7005147"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Sentiment Analysis</a:t>
            </a:r>
          </a:p>
        </p:txBody>
      </p:sp>
      <p:pic>
        <p:nvPicPr>
          <p:cNvPr id="7" name="图片 6" descr="图示&#10;&#10;描述已自动生成">
            <a:extLst>
              <a:ext uri="{FF2B5EF4-FFF2-40B4-BE49-F238E27FC236}">
                <a16:creationId xmlns:a16="http://schemas.microsoft.com/office/drawing/2014/main" id="{61010560-5D3C-ACD7-78B3-6B1E5A6C7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859" y="122188"/>
            <a:ext cx="5836230" cy="6593922"/>
          </a:xfrm>
          <a:prstGeom prst="rect">
            <a:avLst/>
          </a:prstGeom>
        </p:spPr>
      </p:pic>
      <p:sp>
        <p:nvSpPr>
          <p:cNvPr id="9" name="文本框 8">
            <a:extLst>
              <a:ext uri="{FF2B5EF4-FFF2-40B4-BE49-F238E27FC236}">
                <a16:creationId xmlns:a16="http://schemas.microsoft.com/office/drawing/2014/main" id="{81AB5E53-ADC4-1015-78E6-D69E1DBC0DEF}"/>
              </a:ext>
            </a:extLst>
          </p:cNvPr>
          <p:cNvSpPr txBox="1"/>
          <p:nvPr/>
        </p:nvSpPr>
        <p:spPr>
          <a:xfrm>
            <a:off x="522526" y="1437613"/>
            <a:ext cx="5140282" cy="4292009"/>
          </a:xfrm>
          <a:prstGeom prst="rect">
            <a:avLst/>
          </a:prstGeom>
          <a:noFill/>
        </p:spPr>
        <p:txBody>
          <a:bodyPr wrap="square">
            <a:spAutoFit/>
          </a:bodyPr>
          <a:lstStyle/>
          <a:p>
            <a:pPr marL="285750" indent="-285750">
              <a:lnSpc>
                <a:spcPct val="13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To identify the top reasons for successful data science/AI initiatives, I predicted article sentiments using a multi-stage analysis approach. </a:t>
            </a:r>
          </a:p>
          <a:p>
            <a:pPr marL="285750" indent="-285750">
              <a:lnSpc>
                <a:spcPct val="13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Initial VADER analysis revealed significant class imbalance (94.1% positive, 5.0% negative, 0.9% neutral), </a:t>
            </a:r>
            <a:r>
              <a:rPr lang="en-US" altLang="zh-CN" sz="1400" b="1" dirty="0">
                <a:solidFill>
                  <a:schemeClr val="accent3">
                    <a:lumMod val="50000"/>
                  </a:schemeClr>
                </a:solidFill>
                <a:latin typeface="Arial" panose="020B0604020202020204" pitchFamily="34" charset="0"/>
                <a:cs typeface="Arial" panose="020B0604020202020204" pitchFamily="34" charset="0"/>
              </a:rPr>
              <a:t>indicating potential classification bias and necessitating a more sophisticated method. </a:t>
            </a:r>
            <a:endParaRPr lang="en-US" altLang="zh-CN" sz="1400" dirty="0">
              <a:latin typeface="Arial" panose="020B0604020202020204" pitchFamily="34" charset="0"/>
              <a:cs typeface="Arial" panose="020B0604020202020204" pitchFamily="34" charset="0"/>
            </a:endParaRPr>
          </a:p>
          <a:p>
            <a:pPr marL="285750" indent="-285750">
              <a:lnSpc>
                <a:spcPct val="13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I developed a comprehensive framework combining </a:t>
            </a:r>
            <a:r>
              <a:rPr lang="en-US" altLang="zh-CN" sz="1400" b="1" dirty="0">
                <a:solidFill>
                  <a:schemeClr val="accent3">
                    <a:lumMod val="50000"/>
                  </a:schemeClr>
                </a:solidFill>
                <a:latin typeface="Arial" panose="020B0604020202020204" pitchFamily="34" charset="0"/>
                <a:cs typeface="Arial" panose="020B0604020202020204" pitchFamily="34" charset="0"/>
              </a:rPr>
              <a:t>manual annotation </a:t>
            </a:r>
            <a:r>
              <a:rPr lang="en-US" altLang="zh-CN" sz="1400" dirty="0">
                <a:latin typeface="Arial" panose="020B0604020202020204" pitchFamily="34" charset="0"/>
                <a:cs typeface="Arial" panose="020B0604020202020204" pitchFamily="34" charset="0"/>
              </a:rPr>
              <a:t>(1,000 samples), </a:t>
            </a:r>
            <a:r>
              <a:rPr lang="en-US" altLang="zh-CN" sz="1400" b="1" dirty="0">
                <a:solidFill>
                  <a:schemeClr val="accent3">
                    <a:lumMod val="50000"/>
                  </a:schemeClr>
                </a:solidFill>
                <a:latin typeface="Arial" panose="020B0604020202020204" pitchFamily="34" charset="0"/>
                <a:cs typeface="Arial" panose="020B0604020202020204" pitchFamily="34" charset="0"/>
              </a:rPr>
              <a:t>BLOOM model for semi-supervised learning</a:t>
            </a:r>
            <a:r>
              <a:rPr lang="en-US" altLang="zh-CN" sz="1400" dirty="0">
                <a:latin typeface="Arial" panose="020B0604020202020204" pitchFamily="34" charset="0"/>
                <a:cs typeface="Arial" panose="020B0604020202020204" pitchFamily="34" charset="0"/>
              </a:rPr>
              <a:t> (10,000 samples), and an ensemble architecture integrating </a:t>
            </a:r>
            <a:r>
              <a:rPr lang="en-US" altLang="zh-CN" sz="1400" b="1" dirty="0" err="1">
                <a:solidFill>
                  <a:schemeClr val="accent3">
                    <a:lumMod val="50000"/>
                  </a:schemeClr>
                </a:solidFill>
                <a:latin typeface="Arial" panose="020B0604020202020204" pitchFamily="34" charset="0"/>
                <a:cs typeface="Arial" panose="020B0604020202020204" pitchFamily="34" charset="0"/>
              </a:rPr>
              <a:t>RoBERTa</a:t>
            </a:r>
            <a:r>
              <a:rPr lang="en-US" altLang="zh-CN" sz="1400" dirty="0">
                <a:latin typeface="Arial" panose="020B0604020202020204" pitchFamily="34" charset="0"/>
                <a:cs typeface="Arial" panose="020B0604020202020204" pitchFamily="34" charset="0"/>
              </a:rPr>
              <a:t> with </a:t>
            </a:r>
            <a:r>
              <a:rPr lang="en-US" altLang="zh-CN" sz="1400" b="1" dirty="0">
                <a:solidFill>
                  <a:schemeClr val="accent3">
                    <a:lumMod val="50000"/>
                  </a:schemeClr>
                </a:solidFill>
                <a:latin typeface="Arial" panose="020B0604020202020204" pitchFamily="34" charset="0"/>
                <a:cs typeface="Arial" panose="020B0604020202020204" pitchFamily="34" charset="0"/>
              </a:rPr>
              <a:t>custom optimization techniques </a:t>
            </a:r>
            <a:r>
              <a:rPr lang="en-US" altLang="zh-CN" sz="1400" dirty="0">
                <a:latin typeface="Arial" panose="020B0604020202020204" pitchFamily="34" charset="0"/>
                <a:cs typeface="Arial" panose="020B0604020202020204" pitchFamily="34" charset="0"/>
              </a:rPr>
              <a:t>(as shown in the right plot). This approach successfully balanced the dataset and achieved 82% macro-F1 score across all sentiment categories.</a:t>
            </a:r>
          </a:p>
        </p:txBody>
      </p:sp>
      <p:sp>
        <p:nvSpPr>
          <p:cNvPr id="13" name="文本框 12">
            <a:extLst>
              <a:ext uri="{FF2B5EF4-FFF2-40B4-BE49-F238E27FC236}">
                <a16:creationId xmlns:a16="http://schemas.microsoft.com/office/drawing/2014/main" id="{8ECC12DA-398B-16DD-EABF-330C41D44335}"/>
              </a:ext>
            </a:extLst>
          </p:cNvPr>
          <p:cNvSpPr txBox="1"/>
          <p:nvPr/>
        </p:nvSpPr>
        <p:spPr>
          <a:xfrm>
            <a:off x="207580" y="5724680"/>
            <a:ext cx="6098626" cy="1092607"/>
          </a:xfrm>
          <a:prstGeom prst="rect">
            <a:avLst/>
          </a:prstGeom>
          <a:noFill/>
        </p:spPr>
        <p:txBody>
          <a:bodyPr wrap="square">
            <a:spAutoFit/>
          </a:bodyPr>
          <a:lstStyle/>
          <a:p>
            <a:pPr>
              <a:spcAft>
                <a:spcPts val="600"/>
              </a:spcAft>
            </a:pPr>
            <a:r>
              <a:rPr lang="en-US" altLang="zh-CN" sz="1200" b="1" dirty="0">
                <a:latin typeface="Times New Roman" panose="02020603050405020304" pitchFamily="18" charset="0"/>
                <a:cs typeface="Times New Roman" panose="02020603050405020304" pitchFamily="18" charset="0"/>
              </a:rPr>
              <a:t>Note: </a:t>
            </a:r>
            <a:r>
              <a:rPr lang="en-US" altLang="zh-CN" sz="1200" dirty="0">
                <a:latin typeface="Times New Roman" panose="02020603050405020304" pitchFamily="18" charset="0"/>
                <a:cs typeface="Times New Roman" panose="02020603050405020304" pitchFamily="18" charset="0"/>
              </a:rPr>
              <a:t>My annotation framework differentiates between actual AI progress, general industry updates, and critical concerns.</a:t>
            </a:r>
          </a:p>
          <a:p>
            <a:pPr marL="628650" lvl="1" indent="-171450">
              <a:buFont typeface="Arial" panose="020B0604020202020204" pitchFamily="34" charset="0"/>
              <a:buChar char="•"/>
            </a:pPr>
            <a:r>
              <a:rPr lang="en-US" altLang="zh-CN" sz="1200" b="1" i="1" dirty="0">
                <a:solidFill>
                  <a:schemeClr val="accent6">
                    <a:lumMod val="50000"/>
                  </a:schemeClr>
                </a:solidFill>
                <a:latin typeface="Times New Roman" panose="02020603050405020304" pitchFamily="18" charset="0"/>
                <a:cs typeface="Times New Roman" panose="02020603050405020304" pitchFamily="18" charset="0"/>
              </a:rPr>
              <a:t>Positive</a:t>
            </a:r>
            <a:r>
              <a:rPr lang="en-US" altLang="zh-CN" sz="1200" b="1" dirty="0">
                <a:solidFill>
                  <a:schemeClr val="accent6">
                    <a:lumMod val="50000"/>
                  </a:schemeClr>
                </a:solidFill>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Verified AI breakthroughs and technical achievements with proven results</a:t>
            </a:r>
          </a:p>
          <a:p>
            <a:pPr marL="628650" lvl="1" indent="-171450">
              <a:buFont typeface="Arial" panose="020B0604020202020204" pitchFamily="34" charset="0"/>
              <a:buChar char="•"/>
            </a:pPr>
            <a:r>
              <a:rPr lang="en-US" altLang="zh-CN" sz="1200" b="1" i="1" dirty="0">
                <a:solidFill>
                  <a:schemeClr val="accent6">
                    <a:lumMod val="50000"/>
                  </a:schemeClr>
                </a:solidFill>
                <a:latin typeface="Times New Roman" panose="02020603050405020304" pitchFamily="18" charset="0"/>
                <a:cs typeface="Times New Roman" panose="02020603050405020304" pitchFamily="18" charset="0"/>
              </a:rPr>
              <a:t>Neutral</a:t>
            </a:r>
            <a:r>
              <a:rPr lang="en-US" altLang="zh-CN" sz="1200" b="1" dirty="0">
                <a:solidFill>
                  <a:schemeClr val="accent6">
                    <a:lumMod val="50000"/>
                  </a:schemeClr>
                </a:solidFill>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General AI industry discussions and market outlooks</a:t>
            </a:r>
          </a:p>
          <a:p>
            <a:pPr marL="628650" lvl="1" indent="-171450">
              <a:buFont typeface="Arial" panose="020B0604020202020204" pitchFamily="34" charset="0"/>
              <a:buChar char="•"/>
            </a:pPr>
            <a:r>
              <a:rPr lang="en-US" altLang="zh-CN" sz="1200" b="1" i="1" dirty="0">
                <a:solidFill>
                  <a:schemeClr val="accent6">
                    <a:lumMod val="50000"/>
                  </a:schemeClr>
                </a:solidFill>
                <a:latin typeface="Times New Roman" panose="02020603050405020304" pitchFamily="18" charset="0"/>
                <a:cs typeface="Times New Roman" panose="02020603050405020304" pitchFamily="18" charset="0"/>
              </a:rPr>
              <a:t>Negative</a:t>
            </a:r>
            <a:r>
              <a:rPr lang="en-US" altLang="zh-CN" sz="1200" b="1" dirty="0">
                <a:solidFill>
                  <a:schemeClr val="accent6">
                    <a:lumMod val="50000"/>
                  </a:schemeClr>
                </a:solidFill>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Critical reports on AI risks, failures, and safety concerns</a:t>
            </a:r>
          </a:p>
        </p:txBody>
      </p:sp>
    </p:spTree>
    <p:extLst>
      <p:ext uri="{BB962C8B-B14F-4D97-AF65-F5344CB8AC3E}">
        <p14:creationId xmlns:p14="http://schemas.microsoft.com/office/powerpoint/2010/main" val="212311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F9FFD-2A35-056F-A3CC-DE8720295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304" y="3647089"/>
            <a:ext cx="3636579" cy="30007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B0F129AE-3C63-A839-61F1-F602E34E1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47089"/>
            <a:ext cx="5281448" cy="3000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Chicago Essay Guide - Ivy Scholars">
            <a:extLst>
              <a:ext uri="{FF2B5EF4-FFF2-40B4-BE49-F238E27FC236}">
                <a16:creationId xmlns:a16="http://schemas.microsoft.com/office/drawing/2014/main" id="{1CCCAC8D-F532-D12C-AA9D-E0870FCC2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80" y="122188"/>
            <a:ext cx="1116724" cy="1116724"/>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6B671B20-3696-CDA5-1025-D3AC43BF8A5A}"/>
              </a:ext>
            </a:extLst>
          </p:cNvPr>
          <p:cNvSpPr>
            <a:spLocks noGrp="1"/>
          </p:cNvSpPr>
          <p:nvPr>
            <p:ph type="title"/>
          </p:nvPr>
        </p:nvSpPr>
        <p:spPr>
          <a:xfrm>
            <a:off x="1403130" y="210207"/>
            <a:ext cx="7005147" cy="825062"/>
          </a:xfrm>
        </p:spPr>
        <p:txBody>
          <a:bodyPr>
            <a:noAutofit/>
          </a:bodyPr>
          <a:lstStyle/>
          <a:p>
            <a:pPr lvl="0">
              <a:lnSpc>
                <a:spcPct val="150000"/>
              </a:lnSpc>
            </a:pPr>
            <a:r>
              <a:rPr lang="en-US" altLang="zh-CN" sz="3600" dirty="0">
                <a:latin typeface="Arial" panose="020B0604020202020204" pitchFamily="34" charset="0"/>
                <a:ea typeface="等线" panose="02010600030101010101" pitchFamily="2" charset="-122"/>
                <a:cs typeface="Arial" panose="020B0604020202020204" pitchFamily="34" charset="0"/>
              </a:rPr>
              <a:t>Sentiment Analysis</a:t>
            </a:r>
          </a:p>
        </p:txBody>
      </p:sp>
      <p:sp>
        <p:nvSpPr>
          <p:cNvPr id="10" name="文本框 9">
            <a:extLst>
              <a:ext uri="{FF2B5EF4-FFF2-40B4-BE49-F238E27FC236}">
                <a16:creationId xmlns:a16="http://schemas.microsoft.com/office/drawing/2014/main" id="{F5483D9E-6E84-33B4-843D-DCAD2DF4A3F8}"/>
              </a:ext>
            </a:extLst>
          </p:cNvPr>
          <p:cNvSpPr txBox="1"/>
          <p:nvPr/>
        </p:nvSpPr>
        <p:spPr>
          <a:xfrm>
            <a:off x="1446486" y="1211327"/>
            <a:ext cx="9988770" cy="2186048"/>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My predictive model achieved relatively strong overall performance metrics, with 77.43% accuracy and 82.01% macro-F1 score, showing particularly impressive results for negative sentiment detection (93.69% precision, 98.34% recall).</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After applying the model to the entire dataset, </a:t>
            </a:r>
            <a:r>
              <a:rPr lang="en-US" altLang="zh-CN" sz="1400" b="1" i="1" dirty="0">
                <a:solidFill>
                  <a:schemeClr val="accent3">
                    <a:lumMod val="50000"/>
                  </a:schemeClr>
                </a:solidFill>
                <a:latin typeface="Arial" panose="020B0604020202020204" pitchFamily="34" charset="0"/>
                <a:cs typeface="Arial" panose="020B0604020202020204" pitchFamily="34" charset="0"/>
              </a:rPr>
              <a:t>56.1% were classified as neutral (88,344 samples), 42.0% were classified as positive (66,060 samples), and 1.9% were classified as negative (3,045 samples).</a:t>
            </a:r>
          </a:p>
          <a:p>
            <a:pPr marL="285750" indent="-285750">
              <a:lnSpc>
                <a:spcPct val="120000"/>
              </a:lnSpc>
              <a:spcAft>
                <a:spcPts val="1200"/>
              </a:spcAf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This balanced approach successfully overcame typical sentiment analysis challenges, maintaining consistent performance across all sentiment categories (70-98% range) while effectively handling class imbalance, making it a reliable tool for analyzing AI initiative success factors.</a:t>
            </a:r>
          </a:p>
        </p:txBody>
      </p:sp>
    </p:spTree>
    <p:extLst>
      <p:ext uri="{BB962C8B-B14F-4D97-AF65-F5344CB8AC3E}">
        <p14:creationId xmlns:p14="http://schemas.microsoft.com/office/powerpoint/2010/main" val="4088781545"/>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PLUS-V2-3d0577a6-e926-4f12-81fa-9968b1ead628">
  <a:themeElements>
    <a:clrScheme name="Office">
      <a:dk1>
        <a:srgbClr val="000000"/>
      </a:dk1>
      <a:lt1>
        <a:srgbClr val="FFFFFF"/>
      </a:lt1>
      <a:dk2>
        <a:srgbClr val="778495"/>
      </a:dk2>
      <a:lt2>
        <a:srgbClr val="F0F0F0"/>
      </a:lt2>
      <a:accent1>
        <a:srgbClr val="000000"/>
      </a:accent1>
      <a:accent2>
        <a:srgbClr val="FFFFFF"/>
      </a:accent2>
      <a:accent3>
        <a:srgbClr val="98DDE3"/>
      </a:accent3>
      <a:accent4>
        <a:srgbClr val="FFDBC8"/>
      </a:accent4>
      <a:accent5>
        <a:srgbClr val="98DDE3"/>
      </a:accent5>
      <a:accent6>
        <a:srgbClr val="FFDBC8"/>
      </a:accent6>
      <a:hlink>
        <a:srgbClr val="4472C4"/>
      </a:hlink>
      <a:folHlink>
        <a:srgbClr val="BFBFBF"/>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V2-3d0577a6-e926-4f12-81fa-9968b1ead628" id="{032BC75D-7272-4DFA-BFFA-FCAED8FA4D40}" vid="{5898C474-523E-4F32-8AAB-0F418E2BB27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1376</TotalTime>
  <Words>2541</Words>
  <Application>Microsoft Office PowerPoint</Application>
  <PresentationFormat>宽屏</PresentationFormat>
  <Paragraphs>178</Paragraphs>
  <Slides>23</Slides>
  <Notes>4</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23</vt:i4>
      </vt:variant>
    </vt:vector>
  </HeadingPairs>
  <TitlesOfParts>
    <vt:vector size="30" baseType="lpstr">
      <vt:lpstr>等线</vt:lpstr>
      <vt:lpstr>等线 Light</vt:lpstr>
      <vt:lpstr>Aptos</vt:lpstr>
      <vt:lpstr>Arial</vt:lpstr>
      <vt:lpstr>Times New Roman</vt:lpstr>
      <vt:lpstr>1_Office 主题​​</vt:lpstr>
      <vt:lpstr>OfficePLUS-V2-3d0577a6-e926-4f12-81fa-9968b1ead628</vt:lpstr>
      <vt:lpstr>PowerPoint 演示文稿</vt:lpstr>
      <vt:lpstr>Content</vt:lpstr>
      <vt:lpstr>Executive Summary </vt:lpstr>
      <vt:lpstr>Executive Summary </vt:lpstr>
      <vt:lpstr>Actionable Recommendations </vt:lpstr>
      <vt:lpstr>Actionable Recommendations </vt:lpstr>
      <vt:lpstr>Article Clean-up and Filtering</vt:lpstr>
      <vt:lpstr>Sentiment Analysis</vt:lpstr>
      <vt:lpstr>Sentiment Analysis</vt:lpstr>
      <vt:lpstr>Sentiment Analysis Over Time</vt:lpstr>
      <vt:lpstr>PowerPoint 演示文稿</vt:lpstr>
      <vt:lpstr>Topic Detection: Positive Sentiment</vt:lpstr>
      <vt:lpstr>Topic Detection: Negative Sentiment</vt:lpstr>
      <vt:lpstr>Entity Analysis: Industry Trends</vt:lpstr>
      <vt:lpstr>Entity Analysis: Organization Trend</vt:lpstr>
      <vt:lpstr>Entity Analysis: Organization Trend</vt:lpstr>
      <vt:lpstr>Entity Analysis: Technology Trends</vt:lpstr>
      <vt:lpstr>Entity Analysis: Application Trends</vt:lpstr>
      <vt:lpstr>Entity Analysis: Platform Trends</vt:lpstr>
      <vt:lpstr>Entity Analysis: Profession Trends</vt:lpstr>
      <vt:lpstr>Entity Analysis: People Trends</vt:lpstr>
      <vt:lpstr>Entity Analysis: Location Trends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Zoey Zhao</dc:creator>
  <cp:lastModifiedBy>Zoey Zhao</cp:lastModifiedBy>
  <cp:revision>41</cp:revision>
  <dcterms:created xsi:type="dcterms:W3CDTF">2024-12-11T23:01:38Z</dcterms:created>
  <dcterms:modified xsi:type="dcterms:W3CDTF">2024-12-13T05:24:33Z</dcterms:modified>
</cp:coreProperties>
</file>